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74" r:id="rId13"/>
    <p:sldId id="275" r:id="rId14"/>
    <p:sldId id="276" r:id="rId15"/>
    <p:sldId id="267" r:id="rId16"/>
    <p:sldId id="268" r:id="rId17"/>
    <p:sldId id="269" r:id="rId18"/>
    <p:sldId id="270" r:id="rId19"/>
    <p:sldId id="271" r:id="rId20"/>
    <p:sldId id="272" r:id="rId21"/>
  </p:sldIdLst>
  <p:sldSz cx="18288000" cy="10287000"/>
  <p:notesSz cx="6858000" cy="9144000"/>
  <p:embeddedFontLst>
    <p:embeddedFont>
      <p:font typeface="Aptos Narrow" panose="020B0004020202020204" pitchFamily="34" charset="0"/>
      <p:regular r:id="rId22"/>
      <p:bold r:id="rId23"/>
      <p:italic r:id="rId24"/>
      <p:boldItalic r:id="rId25"/>
    </p:embeddedFont>
    <p:embeddedFont>
      <p:font typeface="Montserrat" pitchFamily="2" charset="77"/>
      <p:regular r:id="rId26"/>
      <p:bold r:id="rId27"/>
      <p:italic r:id="rId28"/>
      <p:boldItalic r:id="rId29"/>
    </p:embeddedFont>
    <p:embeddedFont>
      <p:font typeface="Montserrat Bold" pitchFamily="2" charset="77"/>
      <p:regular r:id="rId30"/>
      <p:bold r:id="rId31"/>
    </p:embeddedFont>
    <p:embeddedFont>
      <p:font typeface="Montserrat Ultra-Bold" pitchFamily="2" charset="77"/>
      <p:regular r:id="rId32"/>
      <p:bold r:id="rId33"/>
    </p:embeddedFont>
    <p:embeddedFont>
      <p:font typeface="Source Sans Pro" panose="020B0503030403020204" pitchFamily="34" charset="0"/>
      <p:regular r:id="rId34"/>
      <p:bold r:id="rId35"/>
      <p:italic r:id="rId36"/>
      <p:boldItalic r:id="rId37"/>
    </p:embeddedFont>
    <p:embeddedFont>
      <p:font typeface="Source Sans Pro Bold" panose="020B0703030403020204" pitchFamily="34" charset="0"/>
      <p:regular r:id="rId38"/>
      <p:bold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autoAdjust="0"/>
    <p:restoredTop sz="94660" autoAdjust="0"/>
  </p:normalViewPr>
  <p:slideViewPr>
    <p:cSldViewPr>
      <p:cViewPr varScale="1">
        <p:scale>
          <a:sx n="82" d="100"/>
          <a:sy n="82" d="100"/>
        </p:scale>
        <p:origin x="224"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slide" Target="slides/slide20.xml"/><Relationship Id="rId34" Type="http://schemas.openxmlformats.org/officeDocument/2006/relationships/font" Target="fonts/font13.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s>
</file>

<file path=ppt/diagrams/_rels/data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A971A3-F338-4996-9EC1-755E5573B772}"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EFE1DFAC-9104-43CD-95A9-1585B37EBEBF}">
      <dgm:prSet phldrT="[Text]"/>
      <dgm:spPr/>
      <dgm:t>
        <a:bodyPr/>
        <a:lstStyle/>
        <a:p>
          <a:pPr>
            <a:lnSpc>
              <a:spcPct val="100000"/>
            </a:lnSpc>
          </a:pPr>
          <a:r>
            <a:rPr lang="en-US"/>
            <a:t>Implementation</a:t>
          </a:r>
        </a:p>
      </dgm:t>
    </dgm:pt>
    <dgm:pt modelId="{50B01D47-789B-4925-B48B-986E4C531FF2}" type="parTrans" cxnId="{8D8E2970-167C-42AE-B67F-6B05884F3114}">
      <dgm:prSet/>
      <dgm:spPr/>
      <dgm:t>
        <a:bodyPr/>
        <a:lstStyle/>
        <a:p>
          <a:endParaRPr lang="en-US"/>
        </a:p>
      </dgm:t>
    </dgm:pt>
    <dgm:pt modelId="{A6C93A39-8C82-4943-9BB5-1A35FDB99BD1}" type="sibTrans" cxnId="{8D8E2970-167C-42AE-B67F-6B05884F3114}">
      <dgm:prSet/>
      <dgm:spPr/>
      <dgm:t>
        <a:bodyPr/>
        <a:lstStyle/>
        <a:p>
          <a:endParaRPr lang="en-US"/>
        </a:p>
      </dgm:t>
    </dgm:pt>
    <dgm:pt modelId="{41393073-A6C8-4665-9043-E5E2E180A7C6}">
      <dgm:prSet phldrT="[Text]"/>
      <dgm:spPr/>
      <dgm:t>
        <a:bodyPr/>
        <a:lstStyle/>
        <a:p>
          <a:pPr>
            <a:lnSpc>
              <a:spcPct val="100000"/>
            </a:lnSpc>
          </a:pPr>
          <a:r>
            <a:rPr lang="en-US"/>
            <a:t>Marketing</a:t>
          </a:r>
          <a:br>
            <a:rPr lang="en-US"/>
          </a:br>
          <a:r>
            <a:rPr lang="en-US"/>
            <a:t>Engagement</a:t>
          </a:r>
        </a:p>
      </dgm:t>
    </dgm:pt>
    <dgm:pt modelId="{33B5073A-5829-4B45-ABB2-EC6E513FFCD8}" type="parTrans" cxnId="{CB030064-8F3F-4078-8AE9-6981F7BA8DF9}">
      <dgm:prSet/>
      <dgm:spPr/>
      <dgm:t>
        <a:bodyPr/>
        <a:lstStyle/>
        <a:p>
          <a:endParaRPr lang="en-US"/>
        </a:p>
      </dgm:t>
    </dgm:pt>
    <dgm:pt modelId="{99999A11-4312-4051-B558-3203F8998A13}" type="sibTrans" cxnId="{CB030064-8F3F-4078-8AE9-6981F7BA8DF9}">
      <dgm:prSet/>
      <dgm:spPr/>
      <dgm:t>
        <a:bodyPr/>
        <a:lstStyle/>
        <a:p>
          <a:endParaRPr lang="en-US"/>
        </a:p>
      </dgm:t>
    </dgm:pt>
    <dgm:pt modelId="{2A38A2A2-0F73-44B3-A9E1-24770BECEC7A}">
      <dgm:prSet phldrT="[Text]"/>
      <dgm:spPr/>
      <dgm:t>
        <a:bodyPr/>
        <a:lstStyle/>
        <a:p>
          <a:pPr>
            <a:lnSpc>
              <a:spcPct val="100000"/>
            </a:lnSpc>
          </a:pPr>
          <a:r>
            <a:rPr lang="en-US"/>
            <a:t>Influencer</a:t>
          </a:r>
          <a:br>
            <a:rPr lang="en-US"/>
          </a:br>
          <a:r>
            <a:rPr lang="en-US"/>
            <a:t>partnership</a:t>
          </a:r>
        </a:p>
      </dgm:t>
    </dgm:pt>
    <dgm:pt modelId="{8276C397-4E42-4498-9087-F08474DDC9A3}" type="parTrans" cxnId="{5CB722EF-0CD2-4395-91D9-1F914F94CDA1}">
      <dgm:prSet/>
      <dgm:spPr/>
      <dgm:t>
        <a:bodyPr/>
        <a:lstStyle/>
        <a:p>
          <a:endParaRPr lang="en-US"/>
        </a:p>
      </dgm:t>
    </dgm:pt>
    <dgm:pt modelId="{8D3B66C7-36B4-4159-88EB-9374FD185E0F}" type="sibTrans" cxnId="{5CB722EF-0CD2-4395-91D9-1F914F94CDA1}">
      <dgm:prSet/>
      <dgm:spPr/>
      <dgm:t>
        <a:bodyPr/>
        <a:lstStyle/>
        <a:p>
          <a:endParaRPr lang="en-US"/>
        </a:p>
      </dgm:t>
    </dgm:pt>
    <dgm:pt modelId="{D9B651AB-2C6D-46EC-BE83-E1280FDA672B}">
      <dgm:prSet phldrT="[Text]"/>
      <dgm:spPr/>
      <dgm:t>
        <a:bodyPr/>
        <a:lstStyle/>
        <a:p>
          <a:pPr>
            <a:lnSpc>
              <a:spcPct val="100000"/>
            </a:lnSpc>
          </a:pPr>
          <a:r>
            <a:rPr lang="en-US"/>
            <a:t>Analysis</a:t>
          </a:r>
        </a:p>
      </dgm:t>
    </dgm:pt>
    <dgm:pt modelId="{45CCC128-ED3F-4041-A4F9-A126C8C402B1}" type="parTrans" cxnId="{0DB6059F-A49B-4077-94D1-4AEA93ADB0E4}">
      <dgm:prSet/>
      <dgm:spPr/>
      <dgm:t>
        <a:bodyPr/>
        <a:lstStyle/>
        <a:p>
          <a:endParaRPr lang="en-US"/>
        </a:p>
      </dgm:t>
    </dgm:pt>
    <dgm:pt modelId="{2BB1A664-C028-4268-ADD6-6896FE3F53A1}" type="sibTrans" cxnId="{0DB6059F-A49B-4077-94D1-4AEA93ADB0E4}">
      <dgm:prSet/>
      <dgm:spPr/>
      <dgm:t>
        <a:bodyPr/>
        <a:lstStyle/>
        <a:p>
          <a:endParaRPr lang="en-US"/>
        </a:p>
      </dgm:t>
    </dgm:pt>
    <dgm:pt modelId="{5C83CC90-D6D7-4D77-9C32-4A6C3FBFC248}">
      <dgm:prSet phldrT="[Text]"/>
      <dgm:spPr/>
      <dgm:t>
        <a:bodyPr/>
        <a:lstStyle/>
        <a:p>
          <a:pPr>
            <a:lnSpc>
              <a:spcPct val="100000"/>
            </a:lnSpc>
          </a:pPr>
          <a:r>
            <a:rPr lang="en-US"/>
            <a:t>Technology</a:t>
          </a:r>
          <a:br>
            <a:rPr lang="en-US"/>
          </a:br>
          <a:r>
            <a:rPr lang="en-US"/>
            <a:t>requirement</a:t>
          </a:r>
        </a:p>
      </dgm:t>
    </dgm:pt>
    <dgm:pt modelId="{AC0538BC-7F3D-4D9F-B4F9-B08C71939E8C}" type="parTrans" cxnId="{9A4CBF7D-4364-4CE5-8E2D-ECFE03EC7DB6}">
      <dgm:prSet/>
      <dgm:spPr/>
      <dgm:t>
        <a:bodyPr/>
        <a:lstStyle/>
        <a:p>
          <a:endParaRPr lang="en-US"/>
        </a:p>
      </dgm:t>
    </dgm:pt>
    <dgm:pt modelId="{4F536E29-3D63-4B16-BB70-E892DD764330}" type="sibTrans" cxnId="{9A4CBF7D-4364-4CE5-8E2D-ECFE03EC7DB6}">
      <dgm:prSet/>
      <dgm:spPr/>
      <dgm:t>
        <a:bodyPr/>
        <a:lstStyle/>
        <a:p>
          <a:endParaRPr lang="en-US"/>
        </a:p>
      </dgm:t>
    </dgm:pt>
    <dgm:pt modelId="{61185B2E-A7D9-4AC9-9791-6BC315BD81EB}" type="pres">
      <dgm:prSet presAssocID="{9FA971A3-F338-4996-9EC1-755E5573B772}" presName="root" presStyleCnt="0">
        <dgm:presLayoutVars>
          <dgm:dir/>
          <dgm:resizeHandles val="exact"/>
        </dgm:presLayoutVars>
      </dgm:prSet>
      <dgm:spPr/>
    </dgm:pt>
    <dgm:pt modelId="{B1F329DF-D0D4-41C8-A3D4-12128445995D}" type="pres">
      <dgm:prSet presAssocID="{EFE1DFAC-9104-43CD-95A9-1585B37EBEBF}" presName="compNode" presStyleCnt="0"/>
      <dgm:spPr/>
    </dgm:pt>
    <dgm:pt modelId="{3BE87974-9C94-41C5-819F-7E65E839CD98}" type="pres">
      <dgm:prSet presAssocID="{EFE1DFAC-9104-43CD-95A9-1585B37EBEBF}" presName="bgRect" presStyleLbl="bgShp" presStyleIdx="0" presStyleCnt="5" custLinFactNeighborX="-912" custLinFactNeighborY="15852"/>
      <dgm:spPr/>
    </dgm:pt>
    <dgm:pt modelId="{00B41302-9664-4F90-A36D-DA3CE7EEA6B1}" type="pres">
      <dgm:prSet presAssocID="{EFE1DFAC-9104-43CD-95A9-1585B37EBEB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rrow Circle"/>
        </a:ext>
      </dgm:extLst>
    </dgm:pt>
    <dgm:pt modelId="{525C33EC-BE80-4911-B377-4EDB831F291D}" type="pres">
      <dgm:prSet presAssocID="{EFE1DFAC-9104-43CD-95A9-1585B37EBEBF}" presName="spaceRect" presStyleCnt="0"/>
      <dgm:spPr/>
    </dgm:pt>
    <dgm:pt modelId="{041EC0D6-DC75-4AE4-8677-43AC21716DCF}" type="pres">
      <dgm:prSet presAssocID="{EFE1DFAC-9104-43CD-95A9-1585B37EBEBF}" presName="parTx" presStyleLbl="revTx" presStyleIdx="0" presStyleCnt="5">
        <dgm:presLayoutVars>
          <dgm:chMax val="0"/>
          <dgm:chPref val="0"/>
        </dgm:presLayoutVars>
      </dgm:prSet>
      <dgm:spPr/>
    </dgm:pt>
    <dgm:pt modelId="{F67D19FA-8F52-4B58-9682-274FF8FD6E27}" type="pres">
      <dgm:prSet presAssocID="{A6C93A39-8C82-4943-9BB5-1A35FDB99BD1}" presName="sibTrans" presStyleCnt="0"/>
      <dgm:spPr/>
    </dgm:pt>
    <dgm:pt modelId="{0E6F6753-5919-4BAA-AB65-8973BA08F551}" type="pres">
      <dgm:prSet presAssocID="{41393073-A6C8-4665-9043-E5E2E180A7C6}" presName="compNode" presStyleCnt="0"/>
      <dgm:spPr/>
    </dgm:pt>
    <dgm:pt modelId="{B942FA5C-B211-4192-8FAD-2D03F1CCA93B}" type="pres">
      <dgm:prSet presAssocID="{41393073-A6C8-4665-9043-E5E2E180A7C6}" presName="bgRect" presStyleLbl="bgShp" presStyleIdx="1" presStyleCnt="5"/>
      <dgm:spPr/>
    </dgm:pt>
    <dgm:pt modelId="{4E1279DA-7578-4F04-A613-98306890E016}" type="pres">
      <dgm:prSet presAssocID="{41393073-A6C8-4665-9043-E5E2E180A7C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gaphone"/>
        </a:ext>
      </dgm:extLst>
    </dgm:pt>
    <dgm:pt modelId="{857E4D0A-BE9E-4FA5-8ECE-AC27CC27C57B}" type="pres">
      <dgm:prSet presAssocID="{41393073-A6C8-4665-9043-E5E2E180A7C6}" presName="spaceRect" presStyleCnt="0"/>
      <dgm:spPr/>
    </dgm:pt>
    <dgm:pt modelId="{7370610A-AF99-4C88-A261-26960FB3730A}" type="pres">
      <dgm:prSet presAssocID="{41393073-A6C8-4665-9043-E5E2E180A7C6}" presName="parTx" presStyleLbl="revTx" presStyleIdx="1" presStyleCnt="5">
        <dgm:presLayoutVars>
          <dgm:chMax val="0"/>
          <dgm:chPref val="0"/>
        </dgm:presLayoutVars>
      </dgm:prSet>
      <dgm:spPr/>
    </dgm:pt>
    <dgm:pt modelId="{BD647A73-D080-4AEB-B733-1A2F67BAB1BE}" type="pres">
      <dgm:prSet presAssocID="{99999A11-4312-4051-B558-3203F8998A13}" presName="sibTrans" presStyleCnt="0"/>
      <dgm:spPr/>
    </dgm:pt>
    <dgm:pt modelId="{58C4C0C8-CA0F-4C0C-B486-FBA4C0167D89}" type="pres">
      <dgm:prSet presAssocID="{2A38A2A2-0F73-44B3-A9E1-24770BECEC7A}" presName="compNode" presStyleCnt="0"/>
      <dgm:spPr/>
    </dgm:pt>
    <dgm:pt modelId="{34C6A6F2-39B7-48E8-A2B6-ED5CA88C16D1}" type="pres">
      <dgm:prSet presAssocID="{2A38A2A2-0F73-44B3-A9E1-24770BECEC7A}" presName="bgRect" presStyleLbl="bgShp" presStyleIdx="2" presStyleCnt="5"/>
      <dgm:spPr/>
    </dgm:pt>
    <dgm:pt modelId="{075419F7-8523-4FEE-80BB-BE2D562985B4}" type="pres">
      <dgm:prSet presAssocID="{2A38A2A2-0F73-44B3-A9E1-24770BECEC7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E30DD539-71B3-4980-811D-82F662A3F0DA}" type="pres">
      <dgm:prSet presAssocID="{2A38A2A2-0F73-44B3-A9E1-24770BECEC7A}" presName="spaceRect" presStyleCnt="0"/>
      <dgm:spPr/>
    </dgm:pt>
    <dgm:pt modelId="{1E761C75-DF3D-4D20-B2A4-81EA95B22335}" type="pres">
      <dgm:prSet presAssocID="{2A38A2A2-0F73-44B3-A9E1-24770BECEC7A}" presName="parTx" presStyleLbl="revTx" presStyleIdx="2" presStyleCnt="5">
        <dgm:presLayoutVars>
          <dgm:chMax val="0"/>
          <dgm:chPref val="0"/>
        </dgm:presLayoutVars>
      </dgm:prSet>
      <dgm:spPr/>
    </dgm:pt>
    <dgm:pt modelId="{19ADC033-BC63-480E-88CA-04FABA08CEDC}" type="pres">
      <dgm:prSet presAssocID="{8D3B66C7-36B4-4159-88EB-9374FD185E0F}" presName="sibTrans" presStyleCnt="0"/>
      <dgm:spPr/>
    </dgm:pt>
    <dgm:pt modelId="{871FF6F3-BA47-4AB3-8194-8677FA607717}" type="pres">
      <dgm:prSet presAssocID="{D9B651AB-2C6D-46EC-BE83-E1280FDA672B}" presName="compNode" presStyleCnt="0"/>
      <dgm:spPr/>
    </dgm:pt>
    <dgm:pt modelId="{F5BE8EAD-8720-40D4-B4DB-284C3BC047E4}" type="pres">
      <dgm:prSet presAssocID="{D9B651AB-2C6D-46EC-BE83-E1280FDA672B}" presName="bgRect" presStyleLbl="bgShp" presStyleIdx="3" presStyleCnt="5"/>
      <dgm:spPr/>
    </dgm:pt>
    <dgm:pt modelId="{8DF3796F-4B05-4F28-8B29-70A6EC80EB82}" type="pres">
      <dgm:prSet presAssocID="{D9B651AB-2C6D-46EC-BE83-E1280FDA672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97ECFEE2-883D-4CD3-9702-7833ADB7DBF0}" type="pres">
      <dgm:prSet presAssocID="{D9B651AB-2C6D-46EC-BE83-E1280FDA672B}" presName="spaceRect" presStyleCnt="0"/>
      <dgm:spPr/>
    </dgm:pt>
    <dgm:pt modelId="{003A6F57-615E-4932-87BE-85468E09BC34}" type="pres">
      <dgm:prSet presAssocID="{D9B651AB-2C6D-46EC-BE83-E1280FDA672B}" presName="parTx" presStyleLbl="revTx" presStyleIdx="3" presStyleCnt="5">
        <dgm:presLayoutVars>
          <dgm:chMax val="0"/>
          <dgm:chPref val="0"/>
        </dgm:presLayoutVars>
      </dgm:prSet>
      <dgm:spPr/>
    </dgm:pt>
    <dgm:pt modelId="{241140F5-DCE7-47A1-B4D8-3048EC39A934}" type="pres">
      <dgm:prSet presAssocID="{2BB1A664-C028-4268-ADD6-6896FE3F53A1}" presName="sibTrans" presStyleCnt="0"/>
      <dgm:spPr/>
    </dgm:pt>
    <dgm:pt modelId="{CFCF2888-C8B3-4982-BC17-5F6CF24E0A49}" type="pres">
      <dgm:prSet presAssocID="{5C83CC90-D6D7-4D77-9C32-4A6C3FBFC248}" presName="compNode" presStyleCnt="0"/>
      <dgm:spPr/>
    </dgm:pt>
    <dgm:pt modelId="{98141AD7-C81B-43F0-875D-D420A5F84754}" type="pres">
      <dgm:prSet presAssocID="{5C83CC90-D6D7-4D77-9C32-4A6C3FBFC248}" presName="bgRect" presStyleLbl="bgShp" presStyleIdx="4" presStyleCnt="5"/>
      <dgm:spPr/>
    </dgm:pt>
    <dgm:pt modelId="{A02D1B2B-8BAB-4994-90D1-83728FD4945C}" type="pres">
      <dgm:prSet presAssocID="{5C83CC90-D6D7-4D77-9C32-4A6C3FBFC24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omputer"/>
        </a:ext>
      </dgm:extLst>
    </dgm:pt>
    <dgm:pt modelId="{C5475CB7-8263-4409-8257-9F0501313473}" type="pres">
      <dgm:prSet presAssocID="{5C83CC90-D6D7-4D77-9C32-4A6C3FBFC248}" presName="spaceRect" presStyleCnt="0"/>
      <dgm:spPr/>
    </dgm:pt>
    <dgm:pt modelId="{2D370D96-9AF5-468A-92DF-3429EA4BB97F}" type="pres">
      <dgm:prSet presAssocID="{5C83CC90-D6D7-4D77-9C32-4A6C3FBFC248}" presName="parTx" presStyleLbl="revTx" presStyleIdx="4" presStyleCnt="5">
        <dgm:presLayoutVars>
          <dgm:chMax val="0"/>
          <dgm:chPref val="0"/>
        </dgm:presLayoutVars>
      </dgm:prSet>
      <dgm:spPr/>
    </dgm:pt>
  </dgm:ptLst>
  <dgm:cxnLst>
    <dgm:cxn modelId="{134C620F-7F5B-E84C-9636-8835AD75622D}" type="presOf" srcId="{EFE1DFAC-9104-43CD-95A9-1585B37EBEBF}" destId="{041EC0D6-DC75-4AE4-8677-43AC21716DCF}" srcOrd="0" destOrd="0" presId="urn:microsoft.com/office/officeart/2018/2/layout/IconVerticalSolidList"/>
    <dgm:cxn modelId="{537F071A-B986-B241-8521-F94AD4434234}" type="presOf" srcId="{5C83CC90-D6D7-4D77-9C32-4A6C3FBFC248}" destId="{2D370D96-9AF5-468A-92DF-3429EA4BB97F}" srcOrd="0" destOrd="0" presId="urn:microsoft.com/office/officeart/2018/2/layout/IconVerticalSolidList"/>
    <dgm:cxn modelId="{3F3EAA31-4345-7B42-B54F-DBAD5A7307BB}" type="presOf" srcId="{41393073-A6C8-4665-9043-E5E2E180A7C6}" destId="{7370610A-AF99-4C88-A261-26960FB3730A}" srcOrd="0" destOrd="0" presId="urn:microsoft.com/office/officeart/2018/2/layout/IconVerticalSolidList"/>
    <dgm:cxn modelId="{CB030064-8F3F-4078-8AE9-6981F7BA8DF9}" srcId="{9FA971A3-F338-4996-9EC1-755E5573B772}" destId="{41393073-A6C8-4665-9043-E5E2E180A7C6}" srcOrd="1" destOrd="0" parTransId="{33B5073A-5829-4B45-ABB2-EC6E513FFCD8}" sibTransId="{99999A11-4312-4051-B558-3203F8998A13}"/>
    <dgm:cxn modelId="{8D8E2970-167C-42AE-B67F-6B05884F3114}" srcId="{9FA971A3-F338-4996-9EC1-755E5573B772}" destId="{EFE1DFAC-9104-43CD-95A9-1585B37EBEBF}" srcOrd="0" destOrd="0" parTransId="{50B01D47-789B-4925-B48B-986E4C531FF2}" sibTransId="{A6C93A39-8C82-4943-9BB5-1A35FDB99BD1}"/>
    <dgm:cxn modelId="{9A4CBF7D-4364-4CE5-8E2D-ECFE03EC7DB6}" srcId="{9FA971A3-F338-4996-9EC1-755E5573B772}" destId="{5C83CC90-D6D7-4D77-9C32-4A6C3FBFC248}" srcOrd="4" destOrd="0" parTransId="{AC0538BC-7F3D-4D9F-B4F9-B08C71939E8C}" sibTransId="{4F536E29-3D63-4B16-BB70-E892DD764330}"/>
    <dgm:cxn modelId="{0DB6059F-A49B-4077-94D1-4AEA93ADB0E4}" srcId="{9FA971A3-F338-4996-9EC1-755E5573B772}" destId="{D9B651AB-2C6D-46EC-BE83-E1280FDA672B}" srcOrd="3" destOrd="0" parTransId="{45CCC128-ED3F-4041-A4F9-A126C8C402B1}" sibTransId="{2BB1A664-C028-4268-ADD6-6896FE3F53A1}"/>
    <dgm:cxn modelId="{C786A69F-F036-2143-8C76-6659C3AD4AA1}" type="presOf" srcId="{2A38A2A2-0F73-44B3-A9E1-24770BECEC7A}" destId="{1E761C75-DF3D-4D20-B2A4-81EA95B22335}" srcOrd="0" destOrd="0" presId="urn:microsoft.com/office/officeart/2018/2/layout/IconVerticalSolidList"/>
    <dgm:cxn modelId="{323523AB-77FD-9F4B-895D-83722344C374}" type="presOf" srcId="{9FA971A3-F338-4996-9EC1-755E5573B772}" destId="{61185B2E-A7D9-4AC9-9791-6BC315BD81EB}" srcOrd="0" destOrd="0" presId="urn:microsoft.com/office/officeart/2018/2/layout/IconVerticalSolidList"/>
    <dgm:cxn modelId="{6FF3D1CE-5A28-094E-AE52-2659A2D62A5F}" type="presOf" srcId="{D9B651AB-2C6D-46EC-BE83-E1280FDA672B}" destId="{003A6F57-615E-4932-87BE-85468E09BC34}" srcOrd="0" destOrd="0" presId="urn:microsoft.com/office/officeart/2018/2/layout/IconVerticalSolidList"/>
    <dgm:cxn modelId="{5CB722EF-0CD2-4395-91D9-1F914F94CDA1}" srcId="{9FA971A3-F338-4996-9EC1-755E5573B772}" destId="{2A38A2A2-0F73-44B3-A9E1-24770BECEC7A}" srcOrd="2" destOrd="0" parTransId="{8276C397-4E42-4498-9087-F08474DDC9A3}" sibTransId="{8D3B66C7-36B4-4159-88EB-9374FD185E0F}"/>
    <dgm:cxn modelId="{B2EC83BF-7F62-354D-8ADF-37E9F70CE36F}" type="presParOf" srcId="{61185B2E-A7D9-4AC9-9791-6BC315BD81EB}" destId="{B1F329DF-D0D4-41C8-A3D4-12128445995D}" srcOrd="0" destOrd="0" presId="urn:microsoft.com/office/officeart/2018/2/layout/IconVerticalSolidList"/>
    <dgm:cxn modelId="{D9C1BBBC-9F43-3643-BB81-9198D1E7E9E0}" type="presParOf" srcId="{B1F329DF-D0D4-41C8-A3D4-12128445995D}" destId="{3BE87974-9C94-41C5-819F-7E65E839CD98}" srcOrd="0" destOrd="0" presId="urn:microsoft.com/office/officeart/2018/2/layout/IconVerticalSolidList"/>
    <dgm:cxn modelId="{184A8A25-6BAD-B647-9510-33A4BCD09B52}" type="presParOf" srcId="{B1F329DF-D0D4-41C8-A3D4-12128445995D}" destId="{00B41302-9664-4F90-A36D-DA3CE7EEA6B1}" srcOrd="1" destOrd="0" presId="urn:microsoft.com/office/officeart/2018/2/layout/IconVerticalSolidList"/>
    <dgm:cxn modelId="{D32E1C0B-EE6A-9541-B494-57B4AD67C892}" type="presParOf" srcId="{B1F329DF-D0D4-41C8-A3D4-12128445995D}" destId="{525C33EC-BE80-4911-B377-4EDB831F291D}" srcOrd="2" destOrd="0" presId="urn:microsoft.com/office/officeart/2018/2/layout/IconVerticalSolidList"/>
    <dgm:cxn modelId="{5D6924B7-8225-7C42-9FB1-BF6A15AD202B}" type="presParOf" srcId="{B1F329DF-D0D4-41C8-A3D4-12128445995D}" destId="{041EC0D6-DC75-4AE4-8677-43AC21716DCF}" srcOrd="3" destOrd="0" presId="urn:microsoft.com/office/officeart/2018/2/layout/IconVerticalSolidList"/>
    <dgm:cxn modelId="{5D55D357-303D-D94F-ADE8-3D05FB78869E}" type="presParOf" srcId="{61185B2E-A7D9-4AC9-9791-6BC315BD81EB}" destId="{F67D19FA-8F52-4B58-9682-274FF8FD6E27}" srcOrd="1" destOrd="0" presId="urn:microsoft.com/office/officeart/2018/2/layout/IconVerticalSolidList"/>
    <dgm:cxn modelId="{3325B51F-DC4F-0245-8814-6E17E204FC0E}" type="presParOf" srcId="{61185B2E-A7D9-4AC9-9791-6BC315BD81EB}" destId="{0E6F6753-5919-4BAA-AB65-8973BA08F551}" srcOrd="2" destOrd="0" presId="urn:microsoft.com/office/officeart/2018/2/layout/IconVerticalSolidList"/>
    <dgm:cxn modelId="{484A3A84-9D0C-D84E-AA77-8B8F937B26F1}" type="presParOf" srcId="{0E6F6753-5919-4BAA-AB65-8973BA08F551}" destId="{B942FA5C-B211-4192-8FAD-2D03F1CCA93B}" srcOrd="0" destOrd="0" presId="urn:microsoft.com/office/officeart/2018/2/layout/IconVerticalSolidList"/>
    <dgm:cxn modelId="{B201E0B1-71AD-364B-BC76-67A83FF8431C}" type="presParOf" srcId="{0E6F6753-5919-4BAA-AB65-8973BA08F551}" destId="{4E1279DA-7578-4F04-A613-98306890E016}" srcOrd="1" destOrd="0" presId="urn:microsoft.com/office/officeart/2018/2/layout/IconVerticalSolidList"/>
    <dgm:cxn modelId="{564AFD99-6B1C-C241-BD8A-931AD8160B54}" type="presParOf" srcId="{0E6F6753-5919-4BAA-AB65-8973BA08F551}" destId="{857E4D0A-BE9E-4FA5-8ECE-AC27CC27C57B}" srcOrd="2" destOrd="0" presId="urn:microsoft.com/office/officeart/2018/2/layout/IconVerticalSolidList"/>
    <dgm:cxn modelId="{27DEC63B-00CC-4542-89F4-7E4BCA8CCB0B}" type="presParOf" srcId="{0E6F6753-5919-4BAA-AB65-8973BA08F551}" destId="{7370610A-AF99-4C88-A261-26960FB3730A}" srcOrd="3" destOrd="0" presId="urn:microsoft.com/office/officeart/2018/2/layout/IconVerticalSolidList"/>
    <dgm:cxn modelId="{E15FE3DA-9BBC-6A40-B1CF-101E19C361D7}" type="presParOf" srcId="{61185B2E-A7D9-4AC9-9791-6BC315BD81EB}" destId="{BD647A73-D080-4AEB-B733-1A2F67BAB1BE}" srcOrd="3" destOrd="0" presId="urn:microsoft.com/office/officeart/2018/2/layout/IconVerticalSolidList"/>
    <dgm:cxn modelId="{0CBD8E85-0C10-6B47-97BD-C1B50708CA0A}" type="presParOf" srcId="{61185B2E-A7D9-4AC9-9791-6BC315BD81EB}" destId="{58C4C0C8-CA0F-4C0C-B486-FBA4C0167D89}" srcOrd="4" destOrd="0" presId="urn:microsoft.com/office/officeart/2018/2/layout/IconVerticalSolidList"/>
    <dgm:cxn modelId="{0401AC93-A1CB-FB4C-BA03-2DAB1DBD109F}" type="presParOf" srcId="{58C4C0C8-CA0F-4C0C-B486-FBA4C0167D89}" destId="{34C6A6F2-39B7-48E8-A2B6-ED5CA88C16D1}" srcOrd="0" destOrd="0" presId="urn:microsoft.com/office/officeart/2018/2/layout/IconVerticalSolidList"/>
    <dgm:cxn modelId="{0519A47E-F571-5C4D-9932-E5A0461677AF}" type="presParOf" srcId="{58C4C0C8-CA0F-4C0C-B486-FBA4C0167D89}" destId="{075419F7-8523-4FEE-80BB-BE2D562985B4}" srcOrd="1" destOrd="0" presId="urn:microsoft.com/office/officeart/2018/2/layout/IconVerticalSolidList"/>
    <dgm:cxn modelId="{E8BC3910-CC03-5E46-8142-F783F3BB9D9B}" type="presParOf" srcId="{58C4C0C8-CA0F-4C0C-B486-FBA4C0167D89}" destId="{E30DD539-71B3-4980-811D-82F662A3F0DA}" srcOrd="2" destOrd="0" presId="urn:microsoft.com/office/officeart/2018/2/layout/IconVerticalSolidList"/>
    <dgm:cxn modelId="{A7D5DE19-7D37-BC45-ADFE-831BF457D941}" type="presParOf" srcId="{58C4C0C8-CA0F-4C0C-B486-FBA4C0167D89}" destId="{1E761C75-DF3D-4D20-B2A4-81EA95B22335}" srcOrd="3" destOrd="0" presId="urn:microsoft.com/office/officeart/2018/2/layout/IconVerticalSolidList"/>
    <dgm:cxn modelId="{0AA26409-9D52-414B-A53F-A130D8B729A1}" type="presParOf" srcId="{61185B2E-A7D9-4AC9-9791-6BC315BD81EB}" destId="{19ADC033-BC63-480E-88CA-04FABA08CEDC}" srcOrd="5" destOrd="0" presId="urn:microsoft.com/office/officeart/2018/2/layout/IconVerticalSolidList"/>
    <dgm:cxn modelId="{45B63239-7F6C-B44D-A9C8-0B39345FA275}" type="presParOf" srcId="{61185B2E-A7D9-4AC9-9791-6BC315BD81EB}" destId="{871FF6F3-BA47-4AB3-8194-8677FA607717}" srcOrd="6" destOrd="0" presId="urn:microsoft.com/office/officeart/2018/2/layout/IconVerticalSolidList"/>
    <dgm:cxn modelId="{9C2F050E-6A09-9043-AC22-6E4B930DE833}" type="presParOf" srcId="{871FF6F3-BA47-4AB3-8194-8677FA607717}" destId="{F5BE8EAD-8720-40D4-B4DB-284C3BC047E4}" srcOrd="0" destOrd="0" presId="urn:microsoft.com/office/officeart/2018/2/layout/IconVerticalSolidList"/>
    <dgm:cxn modelId="{19D9EC25-55AA-084C-A811-96CE8424D594}" type="presParOf" srcId="{871FF6F3-BA47-4AB3-8194-8677FA607717}" destId="{8DF3796F-4B05-4F28-8B29-70A6EC80EB82}" srcOrd="1" destOrd="0" presId="urn:microsoft.com/office/officeart/2018/2/layout/IconVerticalSolidList"/>
    <dgm:cxn modelId="{C2DC1745-51D8-564E-95F6-29549728DA63}" type="presParOf" srcId="{871FF6F3-BA47-4AB3-8194-8677FA607717}" destId="{97ECFEE2-883D-4CD3-9702-7833ADB7DBF0}" srcOrd="2" destOrd="0" presId="urn:microsoft.com/office/officeart/2018/2/layout/IconVerticalSolidList"/>
    <dgm:cxn modelId="{77275103-0D02-1448-B1B9-0576ACA67D16}" type="presParOf" srcId="{871FF6F3-BA47-4AB3-8194-8677FA607717}" destId="{003A6F57-615E-4932-87BE-85468E09BC34}" srcOrd="3" destOrd="0" presId="urn:microsoft.com/office/officeart/2018/2/layout/IconVerticalSolidList"/>
    <dgm:cxn modelId="{908723E8-256D-E440-9144-5CEB4650AB2E}" type="presParOf" srcId="{61185B2E-A7D9-4AC9-9791-6BC315BD81EB}" destId="{241140F5-DCE7-47A1-B4D8-3048EC39A934}" srcOrd="7" destOrd="0" presId="urn:microsoft.com/office/officeart/2018/2/layout/IconVerticalSolidList"/>
    <dgm:cxn modelId="{3F4DAE25-9CE1-2746-B0EF-1F122A897B03}" type="presParOf" srcId="{61185B2E-A7D9-4AC9-9791-6BC315BD81EB}" destId="{CFCF2888-C8B3-4982-BC17-5F6CF24E0A49}" srcOrd="8" destOrd="0" presId="urn:microsoft.com/office/officeart/2018/2/layout/IconVerticalSolidList"/>
    <dgm:cxn modelId="{85E19F9A-5AD3-B444-B7D6-172B389C675F}" type="presParOf" srcId="{CFCF2888-C8B3-4982-BC17-5F6CF24E0A49}" destId="{98141AD7-C81B-43F0-875D-D420A5F84754}" srcOrd="0" destOrd="0" presId="urn:microsoft.com/office/officeart/2018/2/layout/IconVerticalSolidList"/>
    <dgm:cxn modelId="{9565FF84-E88F-3943-8627-F14F6FFAE0A2}" type="presParOf" srcId="{CFCF2888-C8B3-4982-BC17-5F6CF24E0A49}" destId="{A02D1B2B-8BAB-4994-90D1-83728FD4945C}" srcOrd="1" destOrd="0" presId="urn:microsoft.com/office/officeart/2018/2/layout/IconVerticalSolidList"/>
    <dgm:cxn modelId="{EB29A5B6-3EF6-C946-BA87-C74D52E634BA}" type="presParOf" srcId="{CFCF2888-C8B3-4982-BC17-5F6CF24E0A49}" destId="{C5475CB7-8263-4409-8257-9F0501313473}" srcOrd="2" destOrd="0" presId="urn:microsoft.com/office/officeart/2018/2/layout/IconVerticalSolidList"/>
    <dgm:cxn modelId="{E21A1271-314F-3B4F-9784-B31589C17FC9}" type="presParOf" srcId="{CFCF2888-C8B3-4982-BC17-5F6CF24E0A49}" destId="{2D370D96-9AF5-468A-92DF-3429EA4BB97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E87974-9C94-41C5-819F-7E65E839CD98}">
      <dsp:nvSpPr>
        <dsp:cNvPr id="0" name=""/>
        <dsp:cNvSpPr/>
      </dsp:nvSpPr>
      <dsp:spPr>
        <a:xfrm>
          <a:off x="0" y="148264"/>
          <a:ext cx="7466367" cy="9084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B41302-9664-4F90-A36D-DA3CE7EEA6B1}">
      <dsp:nvSpPr>
        <dsp:cNvPr id="0" name=""/>
        <dsp:cNvSpPr/>
      </dsp:nvSpPr>
      <dsp:spPr>
        <a:xfrm>
          <a:off x="274791" y="208654"/>
          <a:ext cx="499620" cy="4996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41EC0D6-DC75-4AE4-8677-43AC21716DCF}">
      <dsp:nvSpPr>
        <dsp:cNvPr id="0" name=""/>
        <dsp:cNvSpPr/>
      </dsp:nvSpPr>
      <dsp:spPr>
        <a:xfrm>
          <a:off x="1049202" y="4264"/>
          <a:ext cx="6417164" cy="90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139" tIns="96139" rIns="96139" bIns="96139" numCol="1" spcCol="1270" anchor="ctr" anchorCtr="0">
          <a:noAutofit/>
        </a:bodyPr>
        <a:lstStyle/>
        <a:p>
          <a:pPr marL="0" lvl="0" indent="0" algn="l" defTabSz="844550">
            <a:lnSpc>
              <a:spcPct val="100000"/>
            </a:lnSpc>
            <a:spcBef>
              <a:spcPct val="0"/>
            </a:spcBef>
            <a:spcAft>
              <a:spcPct val="35000"/>
            </a:spcAft>
            <a:buNone/>
          </a:pPr>
          <a:r>
            <a:rPr lang="en-US" sz="1900" kern="1200"/>
            <a:t>Implementation</a:t>
          </a:r>
        </a:p>
      </dsp:txBody>
      <dsp:txXfrm>
        <a:off x="1049202" y="4264"/>
        <a:ext cx="6417164" cy="908400"/>
      </dsp:txXfrm>
    </dsp:sp>
    <dsp:sp modelId="{B942FA5C-B211-4192-8FAD-2D03F1CCA93B}">
      <dsp:nvSpPr>
        <dsp:cNvPr id="0" name=""/>
        <dsp:cNvSpPr/>
      </dsp:nvSpPr>
      <dsp:spPr>
        <a:xfrm>
          <a:off x="0" y="1139765"/>
          <a:ext cx="7466367" cy="9084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1279DA-7578-4F04-A613-98306890E016}">
      <dsp:nvSpPr>
        <dsp:cNvPr id="0" name=""/>
        <dsp:cNvSpPr/>
      </dsp:nvSpPr>
      <dsp:spPr>
        <a:xfrm>
          <a:off x="274791" y="1344155"/>
          <a:ext cx="499620" cy="4996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370610A-AF99-4C88-A261-26960FB3730A}">
      <dsp:nvSpPr>
        <dsp:cNvPr id="0" name=""/>
        <dsp:cNvSpPr/>
      </dsp:nvSpPr>
      <dsp:spPr>
        <a:xfrm>
          <a:off x="1049202" y="1139765"/>
          <a:ext cx="6417164" cy="90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139" tIns="96139" rIns="96139" bIns="96139" numCol="1" spcCol="1270" anchor="ctr" anchorCtr="0">
          <a:noAutofit/>
        </a:bodyPr>
        <a:lstStyle/>
        <a:p>
          <a:pPr marL="0" lvl="0" indent="0" algn="l" defTabSz="844550">
            <a:lnSpc>
              <a:spcPct val="100000"/>
            </a:lnSpc>
            <a:spcBef>
              <a:spcPct val="0"/>
            </a:spcBef>
            <a:spcAft>
              <a:spcPct val="35000"/>
            </a:spcAft>
            <a:buNone/>
          </a:pPr>
          <a:r>
            <a:rPr lang="en-US" sz="1900" kern="1200"/>
            <a:t>Marketing</a:t>
          </a:r>
          <a:br>
            <a:rPr lang="en-US" sz="1900" kern="1200"/>
          </a:br>
          <a:r>
            <a:rPr lang="en-US" sz="1900" kern="1200"/>
            <a:t>Engagement</a:t>
          </a:r>
        </a:p>
      </dsp:txBody>
      <dsp:txXfrm>
        <a:off x="1049202" y="1139765"/>
        <a:ext cx="6417164" cy="908400"/>
      </dsp:txXfrm>
    </dsp:sp>
    <dsp:sp modelId="{34C6A6F2-39B7-48E8-A2B6-ED5CA88C16D1}">
      <dsp:nvSpPr>
        <dsp:cNvPr id="0" name=""/>
        <dsp:cNvSpPr/>
      </dsp:nvSpPr>
      <dsp:spPr>
        <a:xfrm>
          <a:off x="0" y="2275266"/>
          <a:ext cx="7466367" cy="9084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5419F7-8523-4FEE-80BB-BE2D562985B4}">
      <dsp:nvSpPr>
        <dsp:cNvPr id="0" name=""/>
        <dsp:cNvSpPr/>
      </dsp:nvSpPr>
      <dsp:spPr>
        <a:xfrm>
          <a:off x="274791" y="2479656"/>
          <a:ext cx="499620" cy="4996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E761C75-DF3D-4D20-B2A4-81EA95B22335}">
      <dsp:nvSpPr>
        <dsp:cNvPr id="0" name=""/>
        <dsp:cNvSpPr/>
      </dsp:nvSpPr>
      <dsp:spPr>
        <a:xfrm>
          <a:off x="1049202" y="2275266"/>
          <a:ext cx="6417164" cy="90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139" tIns="96139" rIns="96139" bIns="96139" numCol="1" spcCol="1270" anchor="ctr" anchorCtr="0">
          <a:noAutofit/>
        </a:bodyPr>
        <a:lstStyle/>
        <a:p>
          <a:pPr marL="0" lvl="0" indent="0" algn="l" defTabSz="844550">
            <a:lnSpc>
              <a:spcPct val="100000"/>
            </a:lnSpc>
            <a:spcBef>
              <a:spcPct val="0"/>
            </a:spcBef>
            <a:spcAft>
              <a:spcPct val="35000"/>
            </a:spcAft>
            <a:buNone/>
          </a:pPr>
          <a:r>
            <a:rPr lang="en-US" sz="1900" kern="1200"/>
            <a:t>Influencer</a:t>
          </a:r>
          <a:br>
            <a:rPr lang="en-US" sz="1900" kern="1200"/>
          </a:br>
          <a:r>
            <a:rPr lang="en-US" sz="1900" kern="1200"/>
            <a:t>partnership</a:t>
          </a:r>
        </a:p>
      </dsp:txBody>
      <dsp:txXfrm>
        <a:off x="1049202" y="2275266"/>
        <a:ext cx="6417164" cy="908400"/>
      </dsp:txXfrm>
    </dsp:sp>
    <dsp:sp modelId="{F5BE8EAD-8720-40D4-B4DB-284C3BC047E4}">
      <dsp:nvSpPr>
        <dsp:cNvPr id="0" name=""/>
        <dsp:cNvSpPr/>
      </dsp:nvSpPr>
      <dsp:spPr>
        <a:xfrm>
          <a:off x="0" y="3410766"/>
          <a:ext cx="7466367" cy="9084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F3796F-4B05-4F28-8B29-70A6EC80EB82}">
      <dsp:nvSpPr>
        <dsp:cNvPr id="0" name=""/>
        <dsp:cNvSpPr/>
      </dsp:nvSpPr>
      <dsp:spPr>
        <a:xfrm>
          <a:off x="274791" y="3615157"/>
          <a:ext cx="499620" cy="4996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03A6F57-615E-4932-87BE-85468E09BC34}">
      <dsp:nvSpPr>
        <dsp:cNvPr id="0" name=""/>
        <dsp:cNvSpPr/>
      </dsp:nvSpPr>
      <dsp:spPr>
        <a:xfrm>
          <a:off x="1049202" y="3410766"/>
          <a:ext cx="6417164" cy="90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139" tIns="96139" rIns="96139" bIns="96139" numCol="1" spcCol="1270" anchor="ctr" anchorCtr="0">
          <a:noAutofit/>
        </a:bodyPr>
        <a:lstStyle/>
        <a:p>
          <a:pPr marL="0" lvl="0" indent="0" algn="l" defTabSz="844550">
            <a:lnSpc>
              <a:spcPct val="100000"/>
            </a:lnSpc>
            <a:spcBef>
              <a:spcPct val="0"/>
            </a:spcBef>
            <a:spcAft>
              <a:spcPct val="35000"/>
            </a:spcAft>
            <a:buNone/>
          </a:pPr>
          <a:r>
            <a:rPr lang="en-US" sz="1900" kern="1200"/>
            <a:t>Analysis</a:t>
          </a:r>
        </a:p>
      </dsp:txBody>
      <dsp:txXfrm>
        <a:off x="1049202" y="3410766"/>
        <a:ext cx="6417164" cy="908400"/>
      </dsp:txXfrm>
    </dsp:sp>
    <dsp:sp modelId="{98141AD7-C81B-43F0-875D-D420A5F84754}">
      <dsp:nvSpPr>
        <dsp:cNvPr id="0" name=""/>
        <dsp:cNvSpPr/>
      </dsp:nvSpPr>
      <dsp:spPr>
        <a:xfrm>
          <a:off x="0" y="4546267"/>
          <a:ext cx="7466367" cy="9084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2D1B2B-8BAB-4994-90D1-83728FD4945C}">
      <dsp:nvSpPr>
        <dsp:cNvPr id="0" name=""/>
        <dsp:cNvSpPr/>
      </dsp:nvSpPr>
      <dsp:spPr>
        <a:xfrm>
          <a:off x="274791" y="4750657"/>
          <a:ext cx="499620" cy="49962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D370D96-9AF5-468A-92DF-3429EA4BB97F}">
      <dsp:nvSpPr>
        <dsp:cNvPr id="0" name=""/>
        <dsp:cNvSpPr/>
      </dsp:nvSpPr>
      <dsp:spPr>
        <a:xfrm>
          <a:off x="1049202" y="4546267"/>
          <a:ext cx="6417164" cy="90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139" tIns="96139" rIns="96139" bIns="96139" numCol="1" spcCol="1270" anchor="ctr" anchorCtr="0">
          <a:noAutofit/>
        </a:bodyPr>
        <a:lstStyle/>
        <a:p>
          <a:pPr marL="0" lvl="0" indent="0" algn="l" defTabSz="844550">
            <a:lnSpc>
              <a:spcPct val="100000"/>
            </a:lnSpc>
            <a:spcBef>
              <a:spcPct val="0"/>
            </a:spcBef>
            <a:spcAft>
              <a:spcPct val="35000"/>
            </a:spcAft>
            <a:buNone/>
          </a:pPr>
          <a:r>
            <a:rPr lang="en-US" sz="1900" kern="1200"/>
            <a:t>Technology</a:t>
          </a:r>
          <a:br>
            <a:rPr lang="en-US" sz="1900" kern="1200"/>
          </a:br>
          <a:r>
            <a:rPr lang="en-US" sz="1900" kern="1200"/>
            <a:t>requirement</a:t>
          </a:r>
        </a:p>
      </dsp:txBody>
      <dsp:txXfrm>
        <a:off x="1049202" y="4546267"/>
        <a:ext cx="6417164" cy="9084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6/5/24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
        <p:nvSpPr>
          <p:cNvPr id="9" name="TextBox 8">
            <a:extLst>
              <a:ext uri="{FF2B5EF4-FFF2-40B4-BE49-F238E27FC236}">
                <a16:creationId xmlns:a16="http://schemas.microsoft.com/office/drawing/2014/main" id="{AFFE3609-A7F0-7C7F-FF65-5EE80D090E59}"/>
              </a:ext>
            </a:extLst>
          </p:cNvPr>
          <p:cNvSpPr txBox="1"/>
          <p:nvPr userDrawn="1">
            <p:extLst>
              <p:ext uri="{1162E1C5-73C7-4A58-AE30-91384D911F3F}">
                <p184:classification xmlns:p184="http://schemas.microsoft.com/office/powerpoint/2018/4/main" val="hdr"/>
              </p:ext>
            </p:extLst>
          </p:nvPr>
        </p:nvSpPr>
        <p:spPr>
          <a:xfrm>
            <a:off x="63500" y="63500"/>
            <a:ext cx="55245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C78AC116-4104-E8D9-F5AD-3433AB24722B}"/>
              </a:ext>
            </a:extLst>
          </p:cNvPr>
          <p:cNvSpPr txBox="1"/>
          <p:nvPr userDrawn="1">
            <p:extLst>
              <p:ext uri="{1162E1C5-73C7-4A58-AE30-91384D911F3F}">
                <p184:classification xmlns:p184="http://schemas.microsoft.com/office/powerpoint/2018/4/main" val="ftr"/>
              </p:ext>
            </p:extLst>
          </p:nvPr>
        </p:nvSpPr>
        <p:spPr>
          <a:xfrm>
            <a:off x="63500" y="10071100"/>
            <a:ext cx="55245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Restricted</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bodenewasurk.github.io/post/cartoon-pic-for-instagram/" TargetMode="Externa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es.vecteezy.com/arte-vectorial/72175-facebook-logo-cartoon" TargetMode="External"/><Relationship Id="rId4" Type="http://schemas.openxmlformats.org/officeDocument/2006/relationships/image" Target="../media/image1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grpSp>
        <p:nvGrpSpPr>
          <p:cNvPr id="3" name="Group 3"/>
          <p:cNvGrpSpPr/>
          <p:nvPr/>
        </p:nvGrpSpPr>
        <p:grpSpPr>
          <a:xfrm rot="-2700000">
            <a:off x="6998764" y="2998264"/>
            <a:ext cx="4290473" cy="4290473"/>
            <a:chOff x="0" y="0"/>
            <a:chExt cx="1913890" cy="1913890"/>
          </a:xfrm>
        </p:grpSpPr>
        <p:sp>
          <p:nvSpPr>
            <p:cNvPr id="4" name="Freeform 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alpha val="9804"/>
              </a:srgbClr>
            </a:solidFill>
          </p:spPr>
          <p:txBody>
            <a:bodyPr/>
            <a:lstStyle/>
            <a:p>
              <a:endParaRPr lang="en-US"/>
            </a:p>
          </p:txBody>
        </p:sp>
      </p:grpSp>
      <p:sp>
        <p:nvSpPr>
          <p:cNvPr id="5" name="TextBox 5"/>
          <p:cNvSpPr txBox="1"/>
          <p:nvPr/>
        </p:nvSpPr>
        <p:spPr>
          <a:xfrm>
            <a:off x="1028700" y="3972952"/>
            <a:ext cx="16230600" cy="2433765"/>
          </a:xfrm>
          <a:prstGeom prst="rect">
            <a:avLst/>
          </a:prstGeom>
        </p:spPr>
        <p:txBody>
          <a:bodyPr lIns="0" tIns="0" rIns="0" bIns="0" rtlCol="0" anchor="t">
            <a:spAutoFit/>
          </a:bodyPr>
          <a:lstStyle/>
          <a:p>
            <a:pPr algn="ctr">
              <a:lnSpc>
                <a:spcPts val="19974"/>
              </a:lnSpc>
              <a:spcBef>
                <a:spcPct val="0"/>
              </a:spcBef>
            </a:pPr>
            <a:r>
              <a:rPr lang="en-US" sz="14267">
                <a:solidFill>
                  <a:srgbClr val="FFFFFF"/>
                </a:solidFill>
                <a:latin typeface="Montserrat Ultra-Bold"/>
              </a:rPr>
              <a:t>STRATEGY</a:t>
            </a:r>
          </a:p>
        </p:txBody>
      </p:sp>
      <p:sp>
        <p:nvSpPr>
          <p:cNvPr id="6" name="TextBox 6"/>
          <p:cNvSpPr txBox="1"/>
          <p:nvPr/>
        </p:nvSpPr>
        <p:spPr>
          <a:xfrm>
            <a:off x="3059739" y="3487795"/>
            <a:ext cx="12168523" cy="988448"/>
          </a:xfrm>
          <a:prstGeom prst="rect">
            <a:avLst/>
          </a:prstGeom>
        </p:spPr>
        <p:txBody>
          <a:bodyPr lIns="0" tIns="0" rIns="0" bIns="0" rtlCol="0" anchor="t">
            <a:spAutoFit/>
          </a:bodyPr>
          <a:lstStyle/>
          <a:p>
            <a:pPr algn="ctr">
              <a:lnSpc>
                <a:spcPts val="8108"/>
              </a:lnSpc>
              <a:spcBef>
                <a:spcPct val="0"/>
              </a:spcBef>
            </a:pPr>
            <a:r>
              <a:rPr lang="en-US" sz="5791">
                <a:solidFill>
                  <a:srgbClr val="FFFFFF"/>
                </a:solidFill>
                <a:latin typeface="Montserrat"/>
              </a:rPr>
              <a:t>E-MARKETING</a:t>
            </a:r>
          </a:p>
        </p:txBody>
      </p:sp>
      <p:sp>
        <p:nvSpPr>
          <p:cNvPr id="7" name="TextBox 7"/>
          <p:cNvSpPr txBox="1"/>
          <p:nvPr/>
        </p:nvSpPr>
        <p:spPr>
          <a:xfrm>
            <a:off x="4777390" y="6368675"/>
            <a:ext cx="8733220" cy="2202180"/>
          </a:xfrm>
          <a:prstGeom prst="rect">
            <a:avLst/>
          </a:prstGeom>
        </p:spPr>
        <p:txBody>
          <a:bodyPr lIns="0" tIns="0" rIns="0" bIns="0" rtlCol="0" anchor="t">
            <a:spAutoFit/>
          </a:bodyPr>
          <a:lstStyle/>
          <a:p>
            <a:pPr algn="ctr">
              <a:lnSpc>
                <a:spcPts val="2519"/>
              </a:lnSpc>
            </a:pPr>
            <a:r>
              <a:rPr lang="en-US" sz="1799" spc="1004">
                <a:solidFill>
                  <a:srgbClr val="FFFFFF"/>
                </a:solidFill>
                <a:latin typeface="Source Sans Pro"/>
              </a:rPr>
              <a:t>TEAM-9</a:t>
            </a:r>
          </a:p>
          <a:p>
            <a:pPr algn="ctr">
              <a:lnSpc>
                <a:spcPts val="2519"/>
              </a:lnSpc>
            </a:pPr>
            <a:r>
              <a:rPr lang="en-US" sz="1799" spc="1004">
                <a:solidFill>
                  <a:srgbClr val="FFFFFF"/>
                </a:solidFill>
                <a:latin typeface="Source Sans Pro"/>
              </a:rPr>
              <a:t>NAVYASRI TANGUTURI</a:t>
            </a:r>
          </a:p>
          <a:p>
            <a:pPr algn="ctr">
              <a:lnSpc>
                <a:spcPts val="2519"/>
              </a:lnSpc>
            </a:pPr>
            <a:r>
              <a:rPr lang="en-US" sz="1799" spc="1004">
                <a:solidFill>
                  <a:srgbClr val="FFFFFF"/>
                </a:solidFill>
                <a:latin typeface="Source Sans Pro"/>
              </a:rPr>
              <a:t>MURAD MIRZAKHANLI</a:t>
            </a:r>
          </a:p>
          <a:p>
            <a:pPr algn="ctr">
              <a:lnSpc>
                <a:spcPts val="2519"/>
              </a:lnSpc>
            </a:pPr>
            <a:r>
              <a:rPr lang="en-US" sz="1799" spc="1004">
                <a:solidFill>
                  <a:srgbClr val="FFFFFF"/>
                </a:solidFill>
                <a:latin typeface="Source Sans Pro"/>
              </a:rPr>
              <a:t>FONGEI LANGMIA LEBKUNA BERYL</a:t>
            </a:r>
          </a:p>
          <a:p>
            <a:pPr algn="ctr">
              <a:lnSpc>
                <a:spcPts val="2519"/>
              </a:lnSpc>
            </a:pPr>
            <a:r>
              <a:rPr lang="en-US" sz="1799" spc="1004">
                <a:solidFill>
                  <a:srgbClr val="FFFFFF"/>
                </a:solidFill>
                <a:latin typeface="Source Sans Pro"/>
              </a:rPr>
              <a:t>KRISHNA KUMAR</a:t>
            </a:r>
          </a:p>
          <a:p>
            <a:pPr algn="ctr">
              <a:lnSpc>
                <a:spcPts val="2519"/>
              </a:lnSpc>
            </a:pPr>
            <a:r>
              <a:rPr lang="en-US" sz="1799" spc="1004">
                <a:solidFill>
                  <a:srgbClr val="FFFFFF"/>
                </a:solidFill>
                <a:latin typeface="Source Sans Pro"/>
              </a:rPr>
              <a:t>DESH RAJ</a:t>
            </a:r>
          </a:p>
          <a:p>
            <a:pPr algn="ctr">
              <a:lnSpc>
                <a:spcPts val="2519"/>
              </a:lnSpc>
              <a:spcBef>
                <a:spcPct val="0"/>
              </a:spcBef>
            </a:pPr>
            <a:r>
              <a:rPr lang="en-US" sz="1799" spc="1004">
                <a:solidFill>
                  <a:srgbClr val="FFFFFF"/>
                </a:solidFill>
                <a:latin typeface="Source Sans Pro"/>
              </a:rPr>
              <a:t>JENNIFER NGUM</a:t>
            </a:r>
          </a:p>
        </p:txBody>
      </p:sp>
      <p:grpSp>
        <p:nvGrpSpPr>
          <p:cNvPr id="8" name="Group 8"/>
          <p:cNvGrpSpPr/>
          <p:nvPr/>
        </p:nvGrpSpPr>
        <p:grpSpPr>
          <a:xfrm rot="5400000">
            <a:off x="-1287" y="1287"/>
            <a:ext cx="1608548" cy="1605974"/>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FFFF">
                <a:alpha val="29804"/>
              </a:srgbClr>
            </a:solidFill>
          </p:spPr>
          <p:txBody>
            <a:bodyPr/>
            <a:lstStyle/>
            <a:p>
              <a:endParaRPr lang="en-US"/>
            </a:p>
          </p:txBody>
        </p:sp>
      </p:grpSp>
      <p:sp>
        <p:nvSpPr>
          <p:cNvPr id="10" name="TextBox 10"/>
          <p:cNvSpPr txBox="1"/>
          <p:nvPr/>
        </p:nvSpPr>
        <p:spPr>
          <a:xfrm>
            <a:off x="538423" y="9258300"/>
            <a:ext cx="490277" cy="407162"/>
          </a:xfrm>
          <a:prstGeom prst="rect">
            <a:avLst/>
          </a:prstGeom>
        </p:spPr>
        <p:txBody>
          <a:bodyPr lIns="0" tIns="0" rIns="0" bIns="0" rtlCol="0" anchor="t">
            <a:spAutoFit/>
          </a:bodyPr>
          <a:lstStyle/>
          <a:p>
            <a:pPr algn="l">
              <a:lnSpc>
                <a:spcPts val="1624"/>
              </a:lnSpc>
            </a:pPr>
            <a:r>
              <a:rPr lang="en-US" sz="1400">
                <a:solidFill>
                  <a:srgbClr val="FFFFFF"/>
                </a:solidFill>
                <a:latin typeface="Source Sans Pro"/>
              </a:rPr>
              <a:t>20</a:t>
            </a:r>
          </a:p>
          <a:p>
            <a:pPr algn="l">
              <a:lnSpc>
                <a:spcPts val="1624"/>
              </a:lnSpc>
            </a:pPr>
            <a:r>
              <a:rPr lang="en-US" sz="1400">
                <a:solidFill>
                  <a:srgbClr val="FFFFFF"/>
                </a:solidFill>
                <a:latin typeface="Source Sans Pro"/>
              </a:rPr>
              <a:t>24</a:t>
            </a:r>
          </a:p>
        </p:txBody>
      </p:sp>
      <p:sp>
        <p:nvSpPr>
          <p:cNvPr id="11" name="TextBox 11"/>
          <p:cNvSpPr txBox="1"/>
          <p:nvPr/>
        </p:nvSpPr>
        <p:spPr>
          <a:xfrm>
            <a:off x="14630400" y="1038225"/>
            <a:ext cx="2628900" cy="436017"/>
          </a:xfrm>
          <a:prstGeom prst="rect">
            <a:avLst/>
          </a:prstGeom>
        </p:spPr>
        <p:txBody>
          <a:bodyPr wrap="square" lIns="0" tIns="0" rIns="0" bIns="0" rtlCol="0" anchor="t">
            <a:spAutoFit/>
          </a:bodyPr>
          <a:lstStyle/>
          <a:p>
            <a:pPr algn="ctr">
              <a:lnSpc>
                <a:spcPts val="3403"/>
              </a:lnSpc>
              <a:spcBef>
                <a:spcPct val="0"/>
              </a:spcBef>
            </a:pPr>
            <a:r>
              <a:rPr lang="en-US" sz="2933" dirty="0" err="1">
                <a:solidFill>
                  <a:srgbClr val="FFFFFF"/>
                </a:solidFill>
                <a:latin typeface="Source Sans Pro Bold"/>
              </a:rPr>
              <a:t>BestReadsUK</a:t>
            </a:r>
            <a:endParaRPr lang="en-US" sz="2933" dirty="0">
              <a:solidFill>
                <a:srgbClr val="FFFFFF"/>
              </a:solidFill>
              <a:latin typeface="Source Sans Pro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287" y="1287"/>
            <a:ext cx="1608548" cy="160597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66BF7"/>
            </a:solidFill>
          </p:spPr>
          <p:txBody>
            <a:bodyPr/>
            <a:lstStyle/>
            <a:p>
              <a:endParaRPr lang="en-US"/>
            </a:p>
          </p:txBody>
        </p:sp>
      </p:grpSp>
      <p:grpSp>
        <p:nvGrpSpPr>
          <p:cNvPr id="4" name="Group 4"/>
          <p:cNvGrpSpPr/>
          <p:nvPr/>
        </p:nvGrpSpPr>
        <p:grpSpPr>
          <a:xfrm>
            <a:off x="10029524" y="7888180"/>
            <a:ext cx="3278629" cy="781311"/>
            <a:chOff x="0" y="0"/>
            <a:chExt cx="7826849" cy="1865170"/>
          </a:xfrm>
        </p:grpSpPr>
        <p:sp>
          <p:nvSpPr>
            <p:cNvPr id="5" name="Freeform 5"/>
            <p:cNvSpPr/>
            <p:nvPr/>
          </p:nvSpPr>
          <p:spPr>
            <a:xfrm>
              <a:off x="0" y="0"/>
              <a:ext cx="7826849" cy="1865170"/>
            </a:xfrm>
            <a:custGeom>
              <a:avLst/>
              <a:gdLst/>
              <a:ahLst/>
              <a:cxnLst/>
              <a:rect l="l" t="t" r="r" b="b"/>
              <a:pathLst>
                <a:path w="7826849" h="1865170">
                  <a:moveTo>
                    <a:pt x="0" y="0"/>
                  </a:moveTo>
                  <a:lnTo>
                    <a:pt x="7826849" y="0"/>
                  </a:lnTo>
                  <a:lnTo>
                    <a:pt x="7826849" y="1865170"/>
                  </a:lnTo>
                  <a:lnTo>
                    <a:pt x="0" y="1865170"/>
                  </a:lnTo>
                  <a:close/>
                </a:path>
              </a:pathLst>
            </a:custGeom>
            <a:solidFill>
              <a:srgbClr val="266BF7"/>
            </a:solidFill>
          </p:spPr>
          <p:txBody>
            <a:bodyPr/>
            <a:lstStyle/>
            <a:p>
              <a:endParaRPr lang="en-US"/>
            </a:p>
          </p:txBody>
        </p:sp>
      </p:grpSp>
      <p:sp>
        <p:nvSpPr>
          <p:cNvPr id="6" name="Freeform 6"/>
          <p:cNvSpPr/>
          <p:nvPr/>
        </p:nvSpPr>
        <p:spPr>
          <a:xfrm>
            <a:off x="8162888" y="4537208"/>
            <a:ext cx="10125112" cy="5749792"/>
          </a:xfrm>
          <a:custGeom>
            <a:avLst/>
            <a:gdLst/>
            <a:ahLst/>
            <a:cxnLst/>
            <a:rect l="l" t="t" r="r" b="b"/>
            <a:pathLst>
              <a:path w="10125112" h="5749792">
                <a:moveTo>
                  <a:pt x="0" y="0"/>
                </a:moveTo>
                <a:lnTo>
                  <a:pt x="10125112" y="0"/>
                </a:lnTo>
                <a:lnTo>
                  <a:pt x="10125112" y="5749792"/>
                </a:lnTo>
                <a:lnTo>
                  <a:pt x="0" y="5749792"/>
                </a:lnTo>
                <a:lnTo>
                  <a:pt x="0" y="0"/>
                </a:lnTo>
                <a:close/>
              </a:path>
            </a:pathLst>
          </a:custGeom>
          <a:blipFill>
            <a:blip r:embed="rId2"/>
            <a:stretch>
              <a:fillRect t="-113" b="-113"/>
            </a:stretch>
          </a:blipFill>
        </p:spPr>
        <p:txBody>
          <a:bodyPr/>
          <a:lstStyle/>
          <a:p>
            <a:endParaRPr lang="en-US"/>
          </a:p>
        </p:txBody>
      </p:sp>
      <p:sp>
        <p:nvSpPr>
          <p:cNvPr id="7" name="Freeform 7"/>
          <p:cNvSpPr/>
          <p:nvPr/>
        </p:nvSpPr>
        <p:spPr>
          <a:xfrm>
            <a:off x="1773451" y="1317885"/>
            <a:ext cx="5145265" cy="3011717"/>
          </a:xfrm>
          <a:custGeom>
            <a:avLst/>
            <a:gdLst/>
            <a:ahLst/>
            <a:cxnLst/>
            <a:rect l="l" t="t" r="r" b="b"/>
            <a:pathLst>
              <a:path w="5145265" h="3011717">
                <a:moveTo>
                  <a:pt x="0" y="0"/>
                </a:moveTo>
                <a:lnTo>
                  <a:pt x="5145266" y="0"/>
                </a:lnTo>
                <a:lnTo>
                  <a:pt x="5145266" y="3011717"/>
                </a:lnTo>
                <a:lnTo>
                  <a:pt x="0" y="3011717"/>
                </a:lnTo>
                <a:lnTo>
                  <a:pt x="0" y="0"/>
                </a:lnTo>
                <a:close/>
              </a:path>
            </a:pathLst>
          </a:custGeom>
          <a:blipFill>
            <a:blip r:embed="rId3"/>
            <a:stretch>
              <a:fillRect r="-2841"/>
            </a:stretch>
          </a:blipFill>
        </p:spPr>
        <p:txBody>
          <a:bodyPr/>
          <a:lstStyle/>
          <a:p>
            <a:endParaRPr lang="en-US"/>
          </a:p>
        </p:txBody>
      </p:sp>
      <p:sp>
        <p:nvSpPr>
          <p:cNvPr id="8" name="TextBox 8"/>
          <p:cNvSpPr txBox="1"/>
          <p:nvPr/>
        </p:nvSpPr>
        <p:spPr>
          <a:xfrm>
            <a:off x="538423" y="9258300"/>
            <a:ext cx="490277" cy="407162"/>
          </a:xfrm>
          <a:prstGeom prst="rect">
            <a:avLst/>
          </a:prstGeom>
        </p:spPr>
        <p:txBody>
          <a:bodyPr lIns="0" tIns="0" rIns="0" bIns="0" rtlCol="0" anchor="t">
            <a:spAutoFit/>
          </a:bodyPr>
          <a:lstStyle/>
          <a:p>
            <a:pPr algn="l">
              <a:lnSpc>
                <a:spcPts val="1624"/>
              </a:lnSpc>
            </a:pPr>
            <a:r>
              <a:rPr lang="en-US" sz="1400">
                <a:solidFill>
                  <a:srgbClr val="FFFFFF"/>
                </a:solidFill>
                <a:latin typeface="Source Sans Pro"/>
              </a:rPr>
              <a:t>20</a:t>
            </a:r>
          </a:p>
          <a:p>
            <a:pPr algn="l">
              <a:lnSpc>
                <a:spcPts val="1624"/>
              </a:lnSpc>
            </a:pPr>
            <a:r>
              <a:rPr lang="en-US" sz="1400">
                <a:solidFill>
                  <a:srgbClr val="FFFFFF"/>
                </a:solidFill>
                <a:latin typeface="Source Sans Pro"/>
              </a:rPr>
              <a:t>22</a:t>
            </a:r>
          </a:p>
        </p:txBody>
      </p:sp>
      <p:sp>
        <p:nvSpPr>
          <p:cNvPr id="9" name="TextBox 9"/>
          <p:cNvSpPr txBox="1"/>
          <p:nvPr/>
        </p:nvSpPr>
        <p:spPr>
          <a:xfrm>
            <a:off x="2094940" y="108"/>
            <a:ext cx="11549472" cy="2095500"/>
          </a:xfrm>
          <a:prstGeom prst="rect">
            <a:avLst/>
          </a:prstGeom>
        </p:spPr>
        <p:txBody>
          <a:bodyPr lIns="0" tIns="0" rIns="0" bIns="0" rtlCol="0" anchor="t">
            <a:spAutoFit/>
          </a:bodyPr>
          <a:lstStyle/>
          <a:p>
            <a:pPr algn="l">
              <a:lnSpc>
                <a:spcPts val="8400"/>
              </a:lnSpc>
            </a:pPr>
            <a:r>
              <a:rPr lang="en-US" sz="6000">
                <a:solidFill>
                  <a:srgbClr val="242424"/>
                </a:solidFill>
                <a:latin typeface="Montserrat"/>
              </a:rPr>
              <a:t>TRACKING AND ANALYTICS:</a:t>
            </a:r>
          </a:p>
          <a:p>
            <a:pPr algn="l">
              <a:lnSpc>
                <a:spcPts val="8400"/>
              </a:lnSpc>
              <a:spcBef>
                <a:spcPct val="0"/>
              </a:spcBef>
            </a:pPr>
            <a:endParaRPr lang="en-US" sz="6000">
              <a:solidFill>
                <a:srgbClr val="242424"/>
              </a:solidFill>
              <a:latin typeface="Montserrat"/>
            </a:endParaRPr>
          </a:p>
        </p:txBody>
      </p:sp>
      <p:sp>
        <p:nvSpPr>
          <p:cNvPr id="10" name="TextBox 10"/>
          <p:cNvSpPr txBox="1"/>
          <p:nvPr/>
        </p:nvSpPr>
        <p:spPr>
          <a:xfrm>
            <a:off x="10029524" y="8096908"/>
            <a:ext cx="3278629" cy="316229"/>
          </a:xfrm>
          <a:prstGeom prst="rect">
            <a:avLst/>
          </a:prstGeom>
        </p:spPr>
        <p:txBody>
          <a:bodyPr lIns="0" tIns="0" rIns="0" bIns="0" rtlCol="0" anchor="t">
            <a:spAutoFit/>
          </a:bodyPr>
          <a:lstStyle/>
          <a:p>
            <a:pPr algn="ctr">
              <a:lnSpc>
                <a:spcPts val="2520"/>
              </a:lnSpc>
              <a:spcBef>
                <a:spcPct val="0"/>
              </a:spcBef>
            </a:pPr>
            <a:r>
              <a:rPr lang="en-US" sz="1800">
                <a:solidFill>
                  <a:srgbClr val="FFFFFF"/>
                </a:solidFill>
                <a:latin typeface="Source Sans Pro Bold"/>
              </a:rPr>
              <a:t>MORE INFORMATION</a:t>
            </a:r>
          </a:p>
        </p:txBody>
      </p:sp>
      <p:sp>
        <p:nvSpPr>
          <p:cNvPr id="11" name="TextBox 11"/>
          <p:cNvSpPr txBox="1"/>
          <p:nvPr/>
        </p:nvSpPr>
        <p:spPr>
          <a:xfrm>
            <a:off x="1188562" y="5606251"/>
            <a:ext cx="6315044" cy="3063240"/>
          </a:xfrm>
          <a:prstGeom prst="rect">
            <a:avLst/>
          </a:prstGeom>
        </p:spPr>
        <p:txBody>
          <a:bodyPr lIns="0" tIns="0" rIns="0" bIns="0" rtlCol="0" anchor="t">
            <a:spAutoFit/>
          </a:bodyPr>
          <a:lstStyle/>
          <a:p>
            <a:pPr algn="ctr">
              <a:lnSpc>
                <a:spcPts val="3479"/>
              </a:lnSpc>
            </a:pPr>
            <a:r>
              <a:rPr lang="en-US" sz="2999">
                <a:solidFill>
                  <a:srgbClr val="000000"/>
                </a:solidFill>
                <a:latin typeface="Source Sans Pro"/>
              </a:rPr>
              <a:t>Analyze Performance:</a:t>
            </a:r>
          </a:p>
          <a:p>
            <a:pPr algn="ctr">
              <a:lnSpc>
                <a:spcPts val="3479"/>
              </a:lnSpc>
            </a:pPr>
            <a:r>
              <a:rPr lang="en-US" sz="2999">
                <a:solidFill>
                  <a:srgbClr val="000000"/>
                </a:solidFill>
                <a:latin typeface="Source Sans Pro"/>
              </a:rPr>
              <a:t>Regularly review performance reports from Google Analytics, Facebook Ad Manager, and other tools.</a:t>
            </a:r>
          </a:p>
          <a:p>
            <a:pPr algn="ctr">
              <a:lnSpc>
                <a:spcPts val="3479"/>
              </a:lnSpc>
              <a:spcBef>
                <a:spcPct val="0"/>
              </a:spcBef>
            </a:pPr>
            <a:r>
              <a:rPr lang="en-US" sz="2999">
                <a:solidFill>
                  <a:srgbClr val="000000"/>
                </a:solidFill>
                <a:latin typeface="Source Sans Pro"/>
              </a:rPr>
              <a:t>Track key metrics: clicks, impressions, conversions, cost per acquisition (CPA), return on ad spend (ROAS)</a:t>
            </a:r>
          </a:p>
        </p:txBody>
      </p:sp>
      <p:sp>
        <p:nvSpPr>
          <p:cNvPr id="12" name="TextBox 12"/>
          <p:cNvSpPr txBox="1"/>
          <p:nvPr/>
        </p:nvSpPr>
        <p:spPr>
          <a:xfrm>
            <a:off x="8162888" y="1972868"/>
            <a:ext cx="8114109" cy="649351"/>
          </a:xfrm>
          <a:prstGeom prst="rect">
            <a:avLst/>
          </a:prstGeom>
        </p:spPr>
        <p:txBody>
          <a:bodyPr lIns="0" tIns="0" rIns="0" bIns="0" rtlCol="0" anchor="t">
            <a:spAutoFit/>
          </a:bodyPr>
          <a:lstStyle/>
          <a:p>
            <a:pPr algn="ctr">
              <a:lnSpc>
                <a:spcPts val="2551"/>
              </a:lnSpc>
            </a:pPr>
            <a:r>
              <a:rPr lang="en-US" sz="2199">
                <a:solidFill>
                  <a:srgbClr val="000000"/>
                </a:solidFill>
                <a:latin typeface="Source Sans Pro"/>
              </a:rPr>
              <a:t>Set Up Conversion Tracking:</a:t>
            </a:r>
          </a:p>
          <a:p>
            <a:pPr algn="ctr">
              <a:lnSpc>
                <a:spcPts val="2551"/>
              </a:lnSpc>
              <a:spcBef>
                <a:spcPct val="0"/>
              </a:spcBef>
            </a:pPr>
            <a:r>
              <a:rPr lang="en-US" sz="2199">
                <a:solidFill>
                  <a:srgbClr val="000000"/>
                </a:solidFill>
                <a:latin typeface="Source Sans Pro"/>
              </a:rPr>
              <a:t>Instagram Ads: Use Facebook’s Ad Manager for Instagram ad tracking.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287" y="1287"/>
            <a:ext cx="1608548" cy="160597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66BF7"/>
            </a:solidFill>
          </p:spPr>
          <p:txBody>
            <a:bodyPr/>
            <a:lstStyle/>
            <a:p>
              <a:endParaRPr lang="en-US"/>
            </a:p>
          </p:txBody>
        </p:sp>
      </p:grpSp>
      <p:sp>
        <p:nvSpPr>
          <p:cNvPr id="4" name="Freeform 4"/>
          <p:cNvSpPr/>
          <p:nvPr/>
        </p:nvSpPr>
        <p:spPr>
          <a:xfrm>
            <a:off x="2554521" y="6441348"/>
            <a:ext cx="12945973" cy="3040086"/>
          </a:xfrm>
          <a:custGeom>
            <a:avLst/>
            <a:gdLst/>
            <a:ahLst/>
            <a:cxnLst/>
            <a:rect l="l" t="t" r="r" b="b"/>
            <a:pathLst>
              <a:path w="12945973" h="3040086">
                <a:moveTo>
                  <a:pt x="0" y="0"/>
                </a:moveTo>
                <a:lnTo>
                  <a:pt x="12945974" y="0"/>
                </a:lnTo>
                <a:lnTo>
                  <a:pt x="12945974" y="3040086"/>
                </a:lnTo>
                <a:lnTo>
                  <a:pt x="0" y="3040086"/>
                </a:lnTo>
                <a:lnTo>
                  <a:pt x="0" y="0"/>
                </a:lnTo>
                <a:close/>
              </a:path>
            </a:pathLst>
          </a:custGeom>
          <a:blipFill>
            <a:blip r:embed="rId2"/>
            <a:stretch>
              <a:fillRect t="-28803" b="-71401"/>
            </a:stretch>
          </a:blipFill>
        </p:spPr>
        <p:txBody>
          <a:bodyPr/>
          <a:lstStyle/>
          <a:p>
            <a:endParaRPr lang="en-US"/>
          </a:p>
        </p:txBody>
      </p:sp>
      <p:sp>
        <p:nvSpPr>
          <p:cNvPr id="5" name="TextBox 5"/>
          <p:cNvSpPr txBox="1"/>
          <p:nvPr/>
        </p:nvSpPr>
        <p:spPr>
          <a:xfrm>
            <a:off x="6024054" y="232774"/>
            <a:ext cx="6239892" cy="1028700"/>
          </a:xfrm>
          <a:prstGeom prst="rect">
            <a:avLst/>
          </a:prstGeom>
        </p:spPr>
        <p:txBody>
          <a:bodyPr lIns="0" tIns="0" rIns="0" bIns="0" rtlCol="0" anchor="t">
            <a:spAutoFit/>
          </a:bodyPr>
          <a:lstStyle/>
          <a:p>
            <a:pPr algn="l">
              <a:lnSpc>
                <a:spcPts val="8400"/>
              </a:lnSpc>
              <a:spcBef>
                <a:spcPct val="0"/>
              </a:spcBef>
            </a:pPr>
            <a:r>
              <a:rPr lang="en-US" sz="6000">
                <a:solidFill>
                  <a:srgbClr val="242424"/>
                </a:solidFill>
                <a:latin typeface="Montserrat"/>
              </a:rPr>
              <a:t> </a:t>
            </a:r>
            <a:r>
              <a:rPr lang="en-US" sz="6000">
                <a:solidFill>
                  <a:srgbClr val="242424"/>
                </a:solidFill>
                <a:latin typeface="Montserrat Bold"/>
              </a:rPr>
              <a:t>A/B Testing:</a:t>
            </a:r>
          </a:p>
        </p:txBody>
      </p:sp>
      <p:sp>
        <p:nvSpPr>
          <p:cNvPr id="6" name="TextBox 6"/>
          <p:cNvSpPr txBox="1"/>
          <p:nvPr/>
        </p:nvSpPr>
        <p:spPr>
          <a:xfrm>
            <a:off x="5556572" y="1270999"/>
            <a:ext cx="7174855" cy="4704461"/>
          </a:xfrm>
          <a:prstGeom prst="rect">
            <a:avLst/>
          </a:prstGeom>
        </p:spPr>
        <p:txBody>
          <a:bodyPr lIns="0" tIns="0" rIns="0" bIns="0" rtlCol="0" anchor="t">
            <a:spAutoFit/>
          </a:bodyPr>
          <a:lstStyle/>
          <a:p>
            <a:pPr algn="ctr">
              <a:lnSpc>
                <a:spcPts val="1971"/>
              </a:lnSpc>
            </a:pPr>
            <a:r>
              <a:rPr lang="en-US" sz="1699">
                <a:solidFill>
                  <a:srgbClr val="242424"/>
                </a:solidFill>
                <a:latin typeface="Source Sans Pro"/>
              </a:rPr>
              <a:t>Goal: Increase book purchases on Instagram.</a:t>
            </a:r>
          </a:p>
          <a:p>
            <a:pPr algn="ctr">
              <a:lnSpc>
                <a:spcPts val="1971"/>
              </a:lnSpc>
            </a:pPr>
            <a:r>
              <a:rPr lang="en-US" sz="1699">
                <a:solidFill>
                  <a:srgbClr val="242424"/>
                </a:solidFill>
                <a:latin typeface="Source Sans Pro"/>
              </a:rPr>
              <a:t>1. Define Goal:</a:t>
            </a:r>
          </a:p>
          <a:p>
            <a:pPr algn="ctr">
              <a:lnSpc>
                <a:spcPts val="1971"/>
              </a:lnSpc>
            </a:pPr>
            <a:r>
              <a:rPr lang="en-US" sz="1699">
                <a:solidFill>
                  <a:srgbClr val="242424"/>
                </a:solidFill>
                <a:latin typeface="Source Sans Pro"/>
              </a:rPr>
              <a:t>   - Increase conversions (book purchases).</a:t>
            </a:r>
          </a:p>
          <a:p>
            <a:pPr algn="ctr">
              <a:lnSpc>
                <a:spcPts val="1971"/>
              </a:lnSpc>
            </a:pPr>
            <a:r>
              <a:rPr lang="en-US" sz="1699">
                <a:solidFill>
                  <a:srgbClr val="242424"/>
                </a:solidFill>
                <a:latin typeface="Source Sans Pro"/>
              </a:rPr>
              <a:t>2. Choose What to Test:</a:t>
            </a:r>
          </a:p>
          <a:p>
            <a:pPr algn="ctr">
              <a:lnSpc>
                <a:spcPts val="1971"/>
              </a:lnSpc>
            </a:pPr>
            <a:r>
              <a:rPr lang="en-US" sz="1699">
                <a:solidFill>
                  <a:srgbClr val="242424"/>
                </a:solidFill>
                <a:latin typeface="Source Sans Pro"/>
              </a:rPr>
              <a:t>   - Headlines, Images, Ad Copy, CTA, Audience.</a:t>
            </a:r>
          </a:p>
          <a:p>
            <a:pPr algn="ctr">
              <a:lnSpc>
                <a:spcPts val="1971"/>
              </a:lnSpc>
            </a:pPr>
            <a:r>
              <a:rPr lang="en-US" sz="1699">
                <a:solidFill>
                  <a:srgbClr val="242424"/>
                </a:solidFill>
                <a:latin typeface="Source Sans Pro"/>
              </a:rPr>
              <a:t>3. Create Two Ad Versions:</a:t>
            </a:r>
          </a:p>
          <a:p>
            <a:pPr algn="ctr">
              <a:lnSpc>
                <a:spcPts val="1971"/>
              </a:lnSpc>
            </a:pPr>
            <a:r>
              <a:rPr lang="en-US" sz="1699">
                <a:solidFill>
                  <a:srgbClr val="242424"/>
                </a:solidFill>
                <a:latin typeface="Source Sans Pro"/>
              </a:rPr>
              <a:t>   - Ad A: "Discover the Best Reads at BestReadsUK!"</a:t>
            </a:r>
          </a:p>
          <a:p>
            <a:pPr algn="ctr">
              <a:lnSpc>
                <a:spcPts val="1971"/>
              </a:lnSpc>
            </a:pPr>
            <a:r>
              <a:rPr lang="en-US" sz="1699">
                <a:solidFill>
                  <a:srgbClr val="242424"/>
                </a:solidFill>
                <a:latin typeface="Source Sans Pro"/>
              </a:rPr>
              <a:t>   - Ad B: "Unlock Exclusive Discounts on Top Books Today!"</a:t>
            </a:r>
          </a:p>
          <a:p>
            <a:pPr algn="ctr">
              <a:lnSpc>
                <a:spcPts val="1971"/>
              </a:lnSpc>
            </a:pPr>
            <a:r>
              <a:rPr lang="en-US" sz="1699">
                <a:solidFill>
                  <a:srgbClr val="242424"/>
                </a:solidFill>
                <a:latin typeface="Source Sans Pro"/>
              </a:rPr>
              <a:t>4. Set Up Test:</a:t>
            </a:r>
          </a:p>
          <a:p>
            <a:pPr algn="ctr">
              <a:lnSpc>
                <a:spcPts val="1971"/>
              </a:lnSpc>
            </a:pPr>
            <a:r>
              <a:rPr lang="en-US" sz="1699">
                <a:solidFill>
                  <a:srgbClr val="242424"/>
                </a:solidFill>
                <a:latin typeface="Source Sans Pro"/>
              </a:rPr>
              <a:t>   - Use Facebook Ads Manager.</a:t>
            </a:r>
          </a:p>
          <a:p>
            <a:pPr algn="ctr">
              <a:lnSpc>
                <a:spcPts val="1971"/>
              </a:lnSpc>
            </a:pPr>
            <a:r>
              <a:rPr lang="en-US" sz="1699">
                <a:solidFill>
                  <a:srgbClr val="242424"/>
                </a:solidFill>
                <a:latin typeface="Source Sans Pro"/>
              </a:rPr>
              <a:t>   - Split budget equally (e.g., £250 each).</a:t>
            </a:r>
          </a:p>
          <a:p>
            <a:pPr algn="ctr">
              <a:lnSpc>
                <a:spcPts val="1971"/>
              </a:lnSpc>
            </a:pPr>
            <a:r>
              <a:rPr lang="en-US" sz="1699">
                <a:solidFill>
                  <a:srgbClr val="242424"/>
                </a:solidFill>
                <a:latin typeface="Source Sans Pro"/>
              </a:rPr>
              <a:t>5. Run Test for 7-14 Days.</a:t>
            </a:r>
          </a:p>
          <a:p>
            <a:pPr algn="ctr">
              <a:lnSpc>
                <a:spcPts val="1971"/>
              </a:lnSpc>
            </a:pPr>
            <a:r>
              <a:rPr lang="en-US" sz="1699">
                <a:solidFill>
                  <a:srgbClr val="242424"/>
                </a:solidFill>
                <a:latin typeface="Source Sans Pro"/>
              </a:rPr>
              <a:t>6. Analyze Results:</a:t>
            </a:r>
          </a:p>
          <a:p>
            <a:pPr algn="ctr">
              <a:lnSpc>
                <a:spcPts val="1971"/>
              </a:lnSpc>
            </a:pPr>
            <a:r>
              <a:rPr lang="en-US" sz="1699">
                <a:solidFill>
                  <a:srgbClr val="242424"/>
                </a:solidFill>
                <a:latin typeface="Source Sans Pro"/>
              </a:rPr>
              <a:t>   - Compare CTR, Conversion Rate, CPC.</a:t>
            </a:r>
          </a:p>
          <a:p>
            <a:pPr algn="ctr">
              <a:lnSpc>
                <a:spcPts val="1971"/>
              </a:lnSpc>
            </a:pPr>
            <a:r>
              <a:rPr lang="en-US" sz="1699">
                <a:solidFill>
                  <a:srgbClr val="242424"/>
                </a:solidFill>
                <a:latin typeface="Source Sans Pro"/>
              </a:rPr>
              <a:t>   - Example: Ad A (CTR 1.5%, Conversion 2%), Ad B (CTR 2.0%, Conversion 3.5%).</a:t>
            </a:r>
          </a:p>
          <a:p>
            <a:pPr algn="ctr">
              <a:lnSpc>
                <a:spcPts val="1971"/>
              </a:lnSpc>
            </a:pPr>
            <a:r>
              <a:rPr lang="en-US" sz="1699">
                <a:solidFill>
                  <a:srgbClr val="242424"/>
                </a:solidFill>
                <a:latin typeface="Source Sans Pro"/>
              </a:rPr>
              <a:t>7. Implement Winner:</a:t>
            </a:r>
          </a:p>
          <a:p>
            <a:pPr algn="ctr">
              <a:lnSpc>
                <a:spcPts val="1971"/>
              </a:lnSpc>
            </a:pPr>
            <a:r>
              <a:rPr lang="en-US" sz="1699">
                <a:solidFill>
                  <a:srgbClr val="242424"/>
                </a:solidFill>
                <a:latin typeface="Source Sans Pro"/>
              </a:rPr>
              <a:t>   - Use the better-performing ad.</a:t>
            </a:r>
          </a:p>
          <a:p>
            <a:pPr algn="ctr">
              <a:lnSpc>
                <a:spcPts val="1971"/>
              </a:lnSpc>
            </a:pPr>
            <a:r>
              <a:rPr lang="en-US" sz="1699">
                <a:solidFill>
                  <a:srgbClr val="242424"/>
                </a:solidFill>
                <a:latin typeface="Source Sans Pro"/>
              </a:rPr>
              <a:t>8. Repeat Monthly:</a:t>
            </a:r>
          </a:p>
          <a:p>
            <a:pPr algn="ctr">
              <a:lnSpc>
                <a:spcPts val="1971"/>
              </a:lnSpc>
              <a:spcBef>
                <a:spcPct val="0"/>
              </a:spcBef>
            </a:pPr>
            <a:r>
              <a:rPr lang="en-US" sz="1699">
                <a:solidFill>
                  <a:srgbClr val="242424"/>
                </a:solidFill>
                <a:latin typeface="Source Sans Pro"/>
              </a:rPr>
              <a:t>   - Continuously test new variations.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959C6B72-F8E6-4281-8F3E-93FC0DC98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D02EC8-D4C5-2BDE-9BC9-1181D931161F}"/>
              </a:ext>
            </a:extLst>
          </p:cNvPr>
          <p:cNvSpPr>
            <a:spLocks noGrp="1"/>
          </p:cNvSpPr>
          <p:nvPr>
            <p:ph type="title"/>
          </p:nvPr>
        </p:nvSpPr>
        <p:spPr>
          <a:xfrm>
            <a:off x="918972" y="547687"/>
            <a:ext cx="7942522" cy="3095712"/>
          </a:xfrm>
        </p:spPr>
        <p:txBody>
          <a:bodyPr vert="horz" lIns="91440" tIns="45720" rIns="91440" bIns="45720" rtlCol="0" anchor="b">
            <a:normAutofit/>
          </a:bodyPr>
          <a:lstStyle/>
          <a:p>
            <a:pPr algn="l">
              <a:lnSpc>
                <a:spcPct val="90000"/>
              </a:lnSpc>
            </a:pPr>
            <a:r>
              <a:rPr lang="en-US" sz="6900" b="1"/>
              <a:t>Social Media Marketing - Platform</a:t>
            </a:r>
          </a:p>
        </p:txBody>
      </p:sp>
      <p:pic>
        <p:nvPicPr>
          <p:cNvPr id="9" name="Picture 8" descr="A cartoon of a square with a face&#10;&#10;Description automatically generated">
            <a:extLst>
              <a:ext uri="{FF2B5EF4-FFF2-40B4-BE49-F238E27FC236}">
                <a16:creationId xmlns:a16="http://schemas.microsoft.com/office/drawing/2014/main" id="{1CFF621A-B4A8-AE29-A337-FE42C44F12E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276942" y="547687"/>
            <a:ext cx="2855671" cy="3291840"/>
          </a:xfrm>
          <a:prstGeom prst="rect">
            <a:avLst/>
          </a:prstGeom>
        </p:spPr>
      </p:pic>
      <p:pic>
        <p:nvPicPr>
          <p:cNvPr id="5" name="Content Placeholder 4" descr="A blue square with a white letter f&#10;&#10;Description automatically generated">
            <a:extLst>
              <a:ext uri="{FF2B5EF4-FFF2-40B4-BE49-F238E27FC236}">
                <a16:creationId xmlns:a16="http://schemas.microsoft.com/office/drawing/2014/main" id="{AA41DAB1-D30C-8C6A-2089-D651B68D4BFE}"/>
              </a:ext>
            </a:extLst>
          </p:cNvPr>
          <p:cNvPicPr>
            <a:picLocks noGrp="1" noChangeAspect="1"/>
          </p:cNvPicPr>
          <p:nvPr>
            <p:ph idx="1"/>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8331" r="13159"/>
          <a:stretch/>
        </p:blipFill>
        <p:spPr>
          <a:xfrm>
            <a:off x="14225609" y="547687"/>
            <a:ext cx="3221770" cy="3291840"/>
          </a:xfrm>
          <a:prstGeom prst="rect">
            <a:avLst/>
          </a:prstGeom>
        </p:spPr>
      </p:pic>
      <p:sp>
        <p:nvSpPr>
          <p:cNvPr id="43" name="sketch line">
            <a:extLst>
              <a:ext uri="{FF2B5EF4-FFF2-40B4-BE49-F238E27FC236}">
                <a16:creationId xmlns:a16="http://schemas.microsoft.com/office/drawing/2014/main" id="{490234EE-E0D8-4805-9227-CCEAC6016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7300" y="3975271"/>
            <a:ext cx="6515100" cy="27432"/>
          </a:xfrm>
          <a:custGeom>
            <a:avLst/>
            <a:gdLst>
              <a:gd name="connsiteX0" fmla="*/ 0 w 6515100"/>
              <a:gd name="connsiteY0" fmla="*/ 0 h 27432"/>
              <a:gd name="connsiteX1" fmla="*/ 651510 w 6515100"/>
              <a:gd name="connsiteY1" fmla="*/ 0 h 27432"/>
              <a:gd name="connsiteX2" fmla="*/ 1303020 w 6515100"/>
              <a:gd name="connsiteY2" fmla="*/ 0 h 27432"/>
              <a:gd name="connsiteX3" fmla="*/ 1954530 w 6515100"/>
              <a:gd name="connsiteY3" fmla="*/ 0 h 27432"/>
              <a:gd name="connsiteX4" fmla="*/ 2736342 w 6515100"/>
              <a:gd name="connsiteY4" fmla="*/ 0 h 27432"/>
              <a:gd name="connsiteX5" fmla="*/ 3453003 w 6515100"/>
              <a:gd name="connsiteY5" fmla="*/ 0 h 27432"/>
              <a:gd name="connsiteX6" fmla="*/ 3909060 w 6515100"/>
              <a:gd name="connsiteY6" fmla="*/ 0 h 27432"/>
              <a:gd name="connsiteX7" fmla="*/ 4495419 w 6515100"/>
              <a:gd name="connsiteY7" fmla="*/ 0 h 27432"/>
              <a:gd name="connsiteX8" fmla="*/ 5277231 w 6515100"/>
              <a:gd name="connsiteY8" fmla="*/ 0 h 27432"/>
              <a:gd name="connsiteX9" fmla="*/ 5928741 w 6515100"/>
              <a:gd name="connsiteY9" fmla="*/ 0 h 27432"/>
              <a:gd name="connsiteX10" fmla="*/ 6515100 w 6515100"/>
              <a:gd name="connsiteY10" fmla="*/ 0 h 27432"/>
              <a:gd name="connsiteX11" fmla="*/ 6515100 w 6515100"/>
              <a:gd name="connsiteY11" fmla="*/ 27432 h 27432"/>
              <a:gd name="connsiteX12" fmla="*/ 5993892 w 6515100"/>
              <a:gd name="connsiteY12" fmla="*/ 27432 h 27432"/>
              <a:gd name="connsiteX13" fmla="*/ 5212080 w 6515100"/>
              <a:gd name="connsiteY13" fmla="*/ 27432 h 27432"/>
              <a:gd name="connsiteX14" fmla="*/ 4690872 w 6515100"/>
              <a:gd name="connsiteY14" fmla="*/ 27432 h 27432"/>
              <a:gd name="connsiteX15" fmla="*/ 4234815 w 6515100"/>
              <a:gd name="connsiteY15" fmla="*/ 27432 h 27432"/>
              <a:gd name="connsiteX16" fmla="*/ 3778758 w 6515100"/>
              <a:gd name="connsiteY16" fmla="*/ 27432 h 27432"/>
              <a:gd name="connsiteX17" fmla="*/ 3062097 w 6515100"/>
              <a:gd name="connsiteY17" fmla="*/ 27432 h 27432"/>
              <a:gd name="connsiteX18" fmla="*/ 2606040 w 6515100"/>
              <a:gd name="connsiteY18" fmla="*/ 27432 h 27432"/>
              <a:gd name="connsiteX19" fmla="*/ 1954530 w 6515100"/>
              <a:gd name="connsiteY19" fmla="*/ 27432 h 27432"/>
              <a:gd name="connsiteX20" fmla="*/ 1433322 w 6515100"/>
              <a:gd name="connsiteY20" fmla="*/ 27432 h 27432"/>
              <a:gd name="connsiteX21" fmla="*/ 781812 w 6515100"/>
              <a:gd name="connsiteY21" fmla="*/ 27432 h 27432"/>
              <a:gd name="connsiteX22" fmla="*/ 0 w 6515100"/>
              <a:gd name="connsiteY22" fmla="*/ 27432 h 27432"/>
              <a:gd name="connsiteX23" fmla="*/ 0 w 6515100"/>
              <a:gd name="connsiteY23"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5100" h="27432" fill="none" extrusionOk="0">
                <a:moveTo>
                  <a:pt x="0" y="0"/>
                </a:moveTo>
                <a:cubicBezTo>
                  <a:pt x="166325" y="-5749"/>
                  <a:pt x="479153" y="-30341"/>
                  <a:pt x="651510" y="0"/>
                </a:cubicBezTo>
                <a:cubicBezTo>
                  <a:pt x="823867" y="30341"/>
                  <a:pt x="1089927" y="17090"/>
                  <a:pt x="1303020" y="0"/>
                </a:cubicBezTo>
                <a:cubicBezTo>
                  <a:pt x="1516113" y="-17090"/>
                  <a:pt x="1647249" y="17285"/>
                  <a:pt x="1954530" y="0"/>
                </a:cubicBezTo>
                <a:cubicBezTo>
                  <a:pt x="2261811" y="-17285"/>
                  <a:pt x="2556150" y="7492"/>
                  <a:pt x="2736342" y="0"/>
                </a:cubicBezTo>
                <a:cubicBezTo>
                  <a:pt x="2916534" y="-7492"/>
                  <a:pt x="3255362" y="4899"/>
                  <a:pt x="3453003" y="0"/>
                </a:cubicBezTo>
                <a:cubicBezTo>
                  <a:pt x="3650644" y="-4899"/>
                  <a:pt x="3707830" y="-10542"/>
                  <a:pt x="3909060" y="0"/>
                </a:cubicBezTo>
                <a:cubicBezTo>
                  <a:pt x="4110290" y="10542"/>
                  <a:pt x="4298105" y="-14723"/>
                  <a:pt x="4495419" y="0"/>
                </a:cubicBezTo>
                <a:cubicBezTo>
                  <a:pt x="4692733" y="14723"/>
                  <a:pt x="5062614" y="17869"/>
                  <a:pt x="5277231" y="0"/>
                </a:cubicBezTo>
                <a:cubicBezTo>
                  <a:pt x="5491848" y="-17869"/>
                  <a:pt x="5741638" y="17967"/>
                  <a:pt x="5928741" y="0"/>
                </a:cubicBezTo>
                <a:cubicBezTo>
                  <a:pt x="6115844" y="-17967"/>
                  <a:pt x="6302591" y="17820"/>
                  <a:pt x="6515100" y="0"/>
                </a:cubicBezTo>
                <a:cubicBezTo>
                  <a:pt x="6514842" y="7487"/>
                  <a:pt x="6514179" y="19984"/>
                  <a:pt x="6515100" y="27432"/>
                </a:cubicBezTo>
                <a:cubicBezTo>
                  <a:pt x="6291717" y="37419"/>
                  <a:pt x="6188280" y="4506"/>
                  <a:pt x="5993892" y="27432"/>
                </a:cubicBezTo>
                <a:cubicBezTo>
                  <a:pt x="5799504" y="50358"/>
                  <a:pt x="5467966" y="44311"/>
                  <a:pt x="5212080" y="27432"/>
                </a:cubicBezTo>
                <a:cubicBezTo>
                  <a:pt x="4956194" y="10553"/>
                  <a:pt x="4907171" y="17487"/>
                  <a:pt x="4690872" y="27432"/>
                </a:cubicBezTo>
                <a:cubicBezTo>
                  <a:pt x="4474573" y="37377"/>
                  <a:pt x="4446118" y="24926"/>
                  <a:pt x="4234815" y="27432"/>
                </a:cubicBezTo>
                <a:cubicBezTo>
                  <a:pt x="4023512" y="29938"/>
                  <a:pt x="3990422" y="31456"/>
                  <a:pt x="3778758" y="27432"/>
                </a:cubicBezTo>
                <a:cubicBezTo>
                  <a:pt x="3567094" y="23408"/>
                  <a:pt x="3235052" y="24901"/>
                  <a:pt x="3062097" y="27432"/>
                </a:cubicBezTo>
                <a:cubicBezTo>
                  <a:pt x="2889142" y="29963"/>
                  <a:pt x="2755311" y="35048"/>
                  <a:pt x="2606040" y="27432"/>
                </a:cubicBezTo>
                <a:cubicBezTo>
                  <a:pt x="2456769" y="19816"/>
                  <a:pt x="2116876" y="43674"/>
                  <a:pt x="1954530" y="27432"/>
                </a:cubicBezTo>
                <a:cubicBezTo>
                  <a:pt x="1792184" y="11191"/>
                  <a:pt x="1635797" y="1960"/>
                  <a:pt x="1433322" y="27432"/>
                </a:cubicBezTo>
                <a:cubicBezTo>
                  <a:pt x="1230847" y="52904"/>
                  <a:pt x="1064298" y="9563"/>
                  <a:pt x="781812" y="27432"/>
                </a:cubicBezTo>
                <a:cubicBezTo>
                  <a:pt x="499326" y="45302"/>
                  <a:pt x="379143" y="59429"/>
                  <a:pt x="0" y="27432"/>
                </a:cubicBezTo>
                <a:cubicBezTo>
                  <a:pt x="-14" y="18173"/>
                  <a:pt x="-517" y="8990"/>
                  <a:pt x="0" y="0"/>
                </a:cubicBezTo>
                <a:close/>
              </a:path>
              <a:path w="6515100" h="27432" stroke="0" extrusionOk="0">
                <a:moveTo>
                  <a:pt x="0" y="0"/>
                </a:moveTo>
                <a:cubicBezTo>
                  <a:pt x="145508" y="-16165"/>
                  <a:pt x="455060" y="24821"/>
                  <a:pt x="586359" y="0"/>
                </a:cubicBezTo>
                <a:cubicBezTo>
                  <a:pt x="717658" y="-24821"/>
                  <a:pt x="818481" y="1436"/>
                  <a:pt x="1042416" y="0"/>
                </a:cubicBezTo>
                <a:cubicBezTo>
                  <a:pt x="1266351" y="-1436"/>
                  <a:pt x="1510662" y="-19098"/>
                  <a:pt x="1824228" y="0"/>
                </a:cubicBezTo>
                <a:cubicBezTo>
                  <a:pt x="2137794" y="19098"/>
                  <a:pt x="2209508" y="-11239"/>
                  <a:pt x="2410587" y="0"/>
                </a:cubicBezTo>
                <a:cubicBezTo>
                  <a:pt x="2611666" y="11239"/>
                  <a:pt x="2755374" y="20903"/>
                  <a:pt x="2996946" y="0"/>
                </a:cubicBezTo>
                <a:cubicBezTo>
                  <a:pt x="3238518" y="-20903"/>
                  <a:pt x="3396366" y="21066"/>
                  <a:pt x="3778758" y="0"/>
                </a:cubicBezTo>
                <a:cubicBezTo>
                  <a:pt x="4161150" y="-21066"/>
                  <a:pt x="4160489" y="-4131"/>
                  <a:pt x="4299966" y="0"/>
                </a:cubicBezTo>
                <a:cubicBezTo>
                  <a:pt x="4439443" y="4131"/>
                  <a:pt x="4829495" y="24889"/>
                  <a:pt x="5081778" y="0"/>
                </a:cubicBezTo>
                <a:cubicBezTo>
                  <a:pt x="5334061" y="-24889"/>
                  <a:pt x="5692112" y="31086"/>
                  <a:pt x="5863590" y="0"/>
                </a:cubicBezTo>
                <a:cubicBezTo>
                  <a:pt x="6035068" y="-31086"/>
                  <a:pt x="6355549" y="-19657"/>
                  <a:pt x="6515100" y="0"/>
                </a:cubicBezTo>
                <a:cubicBezTo>
                  <a:pt x="6514269" y="6329"/>
                  <a:pt x="6515504" y="16858"/>
                  <a:pt x="6515100" y="27432"/>
                </a:cubicBezTo>
                <a:cubicBezTo>
                  <a:pt x="6311868" y="940"/>
                  <a:pt x="6083793" y="16016"/>
                  <a:pt x="5798439" y="27432"/>
                </a:cubicBezTo>
                <a:cubicBezTo>
                  <a:pt x="5513085" y="38848"/>
                  <a:pt x="5362223" y="-5421"/>
                  <a:pt x="5016627" y="27432"/>
                </a:cubicBezTo>
                <a:cubicBezTo>
                  <a:pt x="4671031" y="60285"/>
                  <a:pt x="4447302" y="-4000"/>
                  <a:pt x="4234815" y="27432"/>
                </a:cubicBezTo>
                <a:cubicBezTo>
                  <a:pt x="4022328" y="58864"/>
                  <a:pt x="3971531" y="48578"/>
                  <a:pt x="3713607" y="27432"/>
                </a:cubicBezTo>
                <a:cubicBezTo>
                  <a:pt x="3455683" y="6286"/>
                  <a:pt x="3218262" y="57740"/>
                  <a:pt x="3062097" y="27432"/>
                </a:cubicBezTo>
                <a:cubicBezTo>
                  <a:pt x="2905932" y="-2876"/>
                  <a:pt x="2552648" y="49637"/>
                  <a:pt x="2280285" y="27432"/>
                </a:cubicBezTo>
                <a:cubicBezTo>
                  <a:pt x="2007922" y="5227"/>
                  <a:pt x="1946224" y="14594"/>
                  <a:pt x="1628775" y="27432"/>
                </a:cubicBezTo>
                <a:cubicBezTo>
                  <a:pt x="1311326" y="40271"/>
                  <a:pt x="1267680" y="23624"/>
                  <a:pt x="1172718" y="27432"/>
                </a:cubicBezTo>
                <a:cubicBezTo>
                  <a:pt x="1077756" y="31240"/>
                  <a:pt x="863409" y="30220"/>
                  <a:pt x="651510" y="27432"/>
                </a:cubicBezTo>
                <a:cubicBezTo>
                  <a:pt x="439611" y="24644"/>
                  <a:pt x="324781" y="35805"/>
                  <a:pt x="0" y="27432"/>
                </a:cubicBezTo>
                <a:cubicBezTo>
                  <a:pt x="-177" y="19307"/>
                  <a:pt x="-1145" y="917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342F949-2C46-FDEB-B985-3DF559DC1AED}"/>
              </a:ext>
            </a:extLst>
          </p:cNvPr>
          <p:cNvSpPr/>
          <p:nvPr/>
        </p:nvSpPr>
        <p:spPr>
          <a:xfrm>
            <a:off x="918972" y="4362007"/>
            <a:ext cx="7942522" cy="4903436"/>
          </a:xfrm>
          <a:prstGeom prst="roundRect">
            <a:avLst/>
          </a:prstGeom>
          <a:scene3d>
            <a:camera prst="orthographicFront"/>
            <a:lightRig rig="threePt" dir="t"/>
          </a:scene3d>
        </p:spPr>
        <p:style>
          <a:lnRef idx="2">
            <a:schemeClr val="dk1"/>
          </a:lnRef>
          <a:fillRef idx="1">
            <a:schemeClr val="lt1"/>
          </a:fillRef>
          <a:effectRef idx="0">
            <a:schemeClr val="dk1"/>
          </a:effectRef>
          <a:fontRef idx="minor">
            <a:schemeClr val="dk1"/>
          </a:fontRef>
        </p:style>
        <p:txBody>
          <a:bodyPr vert="horz" lIns="91440" tIns="45720" rIns="91440" bIns="45720" rtlCol="0">
            <a:normAutofit/>
            <a:sp3d extrusionH="57150">
              <a:bevelT w="38100" h="38100" prst="angle"/>
            </a:sp3d>
          </a:bodyPr>
          <a:lstStyle/>
          <a:p>
            <a:pPr indent="-228600">
              <a:lnSpc>
                <a:spcPct val="90000"/>
              </a:lnSpc>
              <a:spcAft>
                <a:spcPts val="600"/>
              </a:spcAft>
              <a:buFont typeface="Arial" panose="020B0604020202020204" pitchFamily="34" charset="0"/>
              <a:buChar char="•"/>
            </a:pPr>
            <a:r>
              <a:rPr lang="en-US" sz="3300">
                <a:solidFill>
                  <a:schemeClr val="tx1"/>
                </a:solidFill>
              </a:rPr>
              <a:t>We have chosen Facebook and Instagram as our primary and secondary platforms.</a:t>
            </a:r>
          </a:p>
          <a:p>
            <a:pPr marL="428625" indent="-228600">
              <a:lnSpc>
                <a:spcPct val="90000"/>
              </a:lnSpc>
              <a:spcAft>
                <a:spcPts val="600"/>
              </a:spcAft>
              <a:buFont typeface="Arial" panose="020B0604020202020204" pitchFamily="34" charset="0"/>
              <a:buChar char="•"/>
            </a:pPr>
            <a:r>
              <a:rPr lang="en-US" sz="3300">
                <a:solidFill>
                  <a:schemeClr val="tx1"/>
                </a:solidFill>
              </a:rPr>
              <a:t>Facebook allows us to connect with a vast audience and target ideal customers (book lovers).</a:t>
            </a:r>
          </a:p>
          <a:p>
            <a:pPr marL="428625" indent="-228600">
              <a:lnSpc>
                <a:spcPct val="90000"/>
              </a:lnSpc>
              <a:spcAft>
                <a:spcPts val="600"/>
              </a:spcAft>
              <a:buFont typeface="Arial" panose="020B0604020202020204" pitchFamily="34" charset="0"/>
              <a:buChar char="•"/>
            </a:pPr>
            <a:r>
              <a:rPr lang="en-US" sz="3300">
                <a:solidFill>
                  <a:schemeClr val="tx1"/>
                </a:solidFill>
              </a:rPr>
              <a:t>Instagram's visual focus is perfect for showcasing book covers and creating a lifestyle around reading.</a:t>
            </a:r>
          </a:p>
          <a:p>
            <a:pPr indent="-228600">
              <a:lnSpc>
                <a:spcPct val="90000"/>
              </a:lnSpc>
              <a:spcAft>
                <a:spcPts val="600"/>
              </a:spcAft>
              <a:buFont typeface="Arial" panose="020B0604020202020204" pitchFamily="34" charset="0"/>
              <a:buChar char="•"/>
            </a:pPr>
            <a:endParaRPr lang="en-US" sz="3300">
              <a:solidFill>
                <a:schemeClr val="tx1"/>
              </a:solidFill>
            </a:endParaRPr>
          </a:p>
          <a:p>
            <a:pPr indent="-228600">
              <a:lnSpc>
                <a:spcPct val="90000"/>
              </a:lnSpc>
              <a:spcAft>
                <a:spcPts val="600"/>
              </a:spcAft>
              <a:buFont typeface="Arial" panose="020B0604020202020204" pitchFamily="34" charset="0"/>
              <a:buChar char="•"/>
            </a:pPr>
            <a:endParaRPr lang="en-US" sz="3300">
              <a:solidFill>
                <a:schemeClr val="tx1"/>
              </a:solidFill>
            </a:endParaRPr>
          </a:p>
        </p:txBody>
      </p:sp>
      <p:pic>
        <p:nvPicPr>
          <p:cNvPr id="15" name="Picture 14" descr="A screenshot of a computer&#10;&#10;Description automatically generated">
            <a:extLst>
              <a:ext uri="{FF2B5EF4-FFF2-40B4-BE49-F238E27FC236}">
                <a16:creationId xmlns:a16="http://schemas.microsoft.com/office/drawing/2014/main" id="{A2B79D46-DB15-A5D8-774F-56B775F2CA27}"/>
              </a:ext>
            </a:extLst>
          </p:cNvPr>
          <p:cNvPicPr>
            <a:picLocks noChangeAspect="1"/>
          </p:cNvPicPr>
          <p:nvPr/>
        </p:nvPicPr>
        <p:blipFill>
          <a:blip r:embed="rId6"/>
          <a:stretch>
            <a:fillRect/>
          </a:stretch>
        </p:blipFill>
        <p:spPr>
          <a:xfrm>
            <a:off x="9799374" y="5923085"/>
            <a:ext cx="7942524" cy="1568648"/>
          </a:xfrm>
          <a:prstGeom prst="rect">
            <a:avLst/>
          </a:prstGeom>
        </p:spPr>
      </p:pic>
    </p:spTree>
    <p:extLst>
      <p:ext uri="{BB962C8B-B14F-4D97-AF65-F5344CB8AC3E}">
        <p14:creationId xmlns:p14="http://schemas.microsoft.com/office/powerpoint/2010/main" val="2775732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2472DE8-E58B-4D56-BA61-C69C601DC7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0183ACFC-B25E-402F-BBD8-E42034CDD4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3265227"/>
          </a:xfrm>
          <a:custGeom>
            <a:avLst/>
            <a:gdLst>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501513 w 12192000"/>
              <a:gd name="connsiteY143" fmla="*/ 1799835 h 2237474"/>
              <a:gd name="connsiteX144" fmla="*/ 4459076 w 12192000"/>
              <a:gd name="connsiteY144" fmla="*/ 1813003 h 2237474"/>
              <a:gd name="connsiteX145" fmla="*/ 4459810 w 12192000"/>
              <a:gd name="connsiteY145" fmla="*/ 1797886 h 2237474"/>
              <a:gd name="connsiteX146" fmla="*/ 4379064 w 12192000"/>
              <a:gd name="connsiteY146" fmla="*/ 1817177 h 2237474"/>
              <a:gd name="connsiteX147" fmla="*/ 4319209 w 12192000"/>
              <a:gd name="connsiteY147" fmla="*/ 1834833 h 2237474"/>
              <a:gd name="connsiteX148" fmla="*/ 4306907 w 12192000"/>
              <a:gd name="connsiteY148" fmla="*/ 1841641 h 2237474"/>
              <a:gd name="connsiteX149" fmla="*/ 4290981 w 12192000"/>
              <a:gd name="connsiteY149" fmla="*/ 1839677 h 2237474"/>
              <a:gd name="connsiteX150" fmla="*/ 4285792 w 12192000"/>
              <a:gd name="connsiteY150" fmla="*/ 1836231 h 2237474"/>
              <a:gd name="connsiteX151" fmla="*/ 4238372 w 12192000"/>
              <a:gd name="connsiteY151" fmla="*/ 1851480 h 2237474"/>
              <a:gd name="connsiteX152" fmla="*/ 4232517 w 12192000"/>
              <a:gd name="connsiteY152" fmla="*/ 1852567 h 2237474"/>
              <a:gd name="connsiteX153" fmla="*/ 4191732 w 12192000"/>
              <a:gd name="connsiteY153" fmla="*/ 1857328 h 2237474"/>
              <a:gd name="connsiteX154" fmla="*/ 4065532 w 12192000"/>
              <a:gd name="connsiteY154" fmla="*/ 1855477 h 2237474"/>
              <a:gd name="connsiteX155" fmla="*/ 4028460 w 12192000"/>
              <a:gd name="connsiteY155" fmla="*/ 1855137 h 2237474"/>
              <a:gd name="connsiteX156" fmla="*/ 4002267 w 12192000"/>
              <a:gd name="connsiteY156" fmla="*/ 1852352 h 2237474"/>
              <a:gd name="connsiteX157" fmla="*/ 3931396 w 12192000"/>
              <a:gd name="connsiteY157" fmla="*/ 1858915 h 2237474"/>
              <a:gd name="connsiteX158" fmla="*/ 3812162 w 12192000"/>
              <a:gd name="connsiteY158" fmla="*/ 1875501 h 2237474"/>
              <a:gd name="connsiteX159" fmla="*/ 3767672 w 12192000"/>
              <a:gd name="connsiteY159" fmla="*/ 1874600 h 2237474"/>
              <a:gd name="connsiteX160" fmla="*/ 3764741 w 12192000"/>
              <a:gd name="connsiteY160" fmla="*/ 1869433 h 2237474"/>
              <a:gd name="connsiteX161" fmla="*/ 3751332 w 12192000"/>
              <a:gd name="connsiteY161" fmla="*/ 1869854 h 2237474"/>
              <a:gd name="connsiteX162" fmla="*/ 3748155 w 12192000"/>
              <a:gd name="connsiteY162" fmla="*/ 1868903 h 2237474"/>
              <a:gd name="connsiteX163" fmla="*/ 3729530 w 12192000"/>
              <a:gd name="connsiteY163" fmla="*/ 1864513 h 2237474"/>
              <a:gd name="connsiteX164" fmla="*/ 3680177 w 12192000"/>
              <a:gd name="connsiteY164" fmla="*/ 1881552 h 2237474"/>
              <a:gd name="connsiteX165" fmla="*/ 3567259 w 12192000"/>
              <a:gd name="connsiteY165" fmla="*/ 1893482 h 2237474"/>
              <a:gd name="connsiteX166" fmla="*/ 3405770 w 12192000"/>
              <a:gd name="connsiteY166" fmla="*/ 1904591 h 2237474"/>
              <a:gd name="connsiteX167" fmla="*/ 3280097 w 12192000"/>
              <a:gd name="connsiteY167" fmla="*/ 1919610 h 2237474"/>
              <a:gd name="connsiteX168" fmla="*/ 3123424 w 12192000"/>
              <a:gd name="connsiteY168" fmla="*/ 1952930 h 2237474"/>
              <a:gd name="connsiteX169" fmla="*/ 3009910 w 12192000"/>
              <a:gd name="connsiteY169" fmla="*/ 1957866 h 2237474"/>
              <a:gd name="connsiteX170" fmla="*/ 2995934 w 12192000"/>
              <a:gd name="connsiteY170" fmla="*/ 1967085 h 2237474"/>
              <a:gd name="connsiteX171" fmla="*/ 2980071 w 12192000"/>
              <a:gd name="connsiteY171" fmla="*/ 1972988 h 2237474"/>
              <a:gd name="connsiteX172" fmla="*/ 2978094 w 12192000"/>
              <a:gd name="connsiteY172" fmla="*/ 1972369 h 2237474"/>
              <a:gd name="connsiteX173" fmla="*/ 2942858 w 12192000"/>
              <a:gd name="connsiteY173" fmla="*/ 1981367 h 2237474"/>
              <a:gd name="connsiteX174" fmla="*/ 2875436 w 12192000"/>
              <a:gd name="connsiteY174" fmla="*/ 1996977 h 2237474"/>
              <a:gd name="connsiteX175" fmla="*/ 2874892 w 12192000"/>
              <a:gd name="connsiteY175" fmla="*/ 1996085 h 2237474"/>
              <a:gd name="connsiteX176" fmla="*/ 2864145 w 12192000"/>
              <a:gd name="connsiteY176" fmla="*/ 1994061 h 2237474"/>
              <a:gd name="connsiteX177" fmla="*/ 2843662 w 12192000"/>
              <a:gd name="connsiteY177" fmla="*/ 1992498 h 2237474"/>
              <a:gd name="connsiteX178" fmla="*/ 2796128 w 12192000"/>
              <a:gd name="connsiteY178" fmla="*/ 1976403 h 2237474"/>
              <a:gd name="connsiteX179" fmla="*/ 2756784 w 12192000"/>
              <a:gd name="connsiteY179" fmla="*/ 1985116 h 2237474"/>
              <a:gd name="connsiteX180" fmla="*/ 2748833 w 12192000"/>
              <a:gd name="connsiteY180" fmla="*/ 1986323 h 2237474"/>
              <a:gd name="connsiteX181" fmla="*/ 2748661 w 12192000"/>
              <a:gd name="connsiteY181" fmla="*/ 1986122 h 2237474"/>
              <a:gd name="connsiteX182" fmla="*/ 2740251 w 12192000"/>
              <a:gd name="connsiteY182" fmla="*/ 1986946 h 2237474"/>
              <a:gd name="connsiteX183" fmla="*/ 2718916 w 12192000"/>
              <a:gd name="connsiteY183" fmla="*/ 1990867 h 2237474"/>
              <a:gd name="connsiteX184" fmla="*/ 2713522 w 12192000"/>
              <a:gd name="connsiteY184" fmla="*/ 1990173 h 2237474"/>
              <a:gd name="connsiteX185" fmla="*/ 2680597 w 12192000"/>
              <a:gd name="connsiteY185" fmla="*/ 1984996 h 2237474"/>
              <a:gd name="connsiteX186" fmla="*/ 2578178 w 12192000"/>
              <a:gd name="connsiteY186" fmla="*/ 1990531 h 2237474"/>
              <a:gd name="connsiteX187" fmla="*/ 2476147 w 12192000"/>
              <a:gd name="connsiteY187" fmla="*/ 1998305 h 2237474"/>
              <a:gd name="connsiteX188" fmla="*/ 2373568 w 12192000"/>
              <a:gd name="connsiteY188" fmla="*/ 2003219 h 2237474"/>
              <a:gd name="connsiteX189" fmla="*/ 2321399 w 12192000"/>
              <a:gd name="connsiteY189" fmla="*/ 1989467 h 2237474"/>
              <a:gd name="connsiteX190" fmla="*/ 2315525 w 12192000"/>
              <a:gd name="connsiteY190" fmla="*/ 1989708 h 2237474"/>
              <a:gd name="connsiteX191" fmla="*/ 2300792 w 12192000"/>
              <a:gd name="connsiteY191" fmla="*/ 1994290 h 2237474"/>
              <a:gd name="connsiteX192" fmla="*/ 2295469 w 12192000"/>
              <a:gd name="connsiteY192" fmla="*/ 1996659 h 2237474"/>
              <a:gd name="connsiteX193" fmla="*/ 2287219 w 12192000"/>
              <a:gd name="connsiteY193" fmla="*/ 1998750 h 2237474"/>
              <a:gd name="connsiteX194" fmla="*/ 2286948 w 12192000"/>
              <a:gd name="connsiteY194" fmla="*/ 1998596 h 2237474"/>
              <a:gd name="connsiteX195" fmla="*/ 2243069 w 12192000"/>
              <a:gd name="connsiteY195" fmla="*/ 2015111 h 2237474"/>
              <a:gd name="connsiteX196" fmla="*/ 2186609 w 12192000"/>
              <a:gd name="connsiteY196" fmla="*/ 2008263 h 2237474"/>
              <a:gd name="connsiteX197" fmla="*/ 2164831 w 12192000"/>
              <a:gd name="connsiteY197" fmla="*/ 2010143 h 2237474"/>
              <a:gd name="connsiteX198" fmla="*/ 2152836 w 12192000"/>
              <a:gd name="connsiteY198" fmla="*/ 2010048 h 2237474"/>
              <a:gd name="connsiteX199" fmla="*/ 2117102 w 12192000"/>
              <a:gd name="connsiteY199" fmla="*/ 2023004 h 2237474"/>
              <a:gd name="connsiteX200" fmla="*/ 2111935 w 12192000"/>
              <a:gd name="connsiteY200" fmla="*/ 2023163 h 2237474"/>
              <a:gd name="connsiteX201" fmla="*/ 2089991 w 12192000"/>
              <a:gd name="connsiteY201" fmla="*/ 2034193 h 2237474"/>
              <a:gd name="connsiteX202" fmla="*/ 2058061 w 12192000"/>
              <a:gd name="connsiteY202" fmla="*/ 2047942 h 2237474"/>
              <a:gd name="connsiteX203" fmla="*/ 2055737 w 12192000"/>
              <a:gd name="connsiteY203" fmla="*/ 2047704 h 2237474"/>
              <a:gd name="connsiteX204" fmla="*/ 2042244 w 12192000"/>
              <a:gd name="connsiteY204" fmla="*/ 2055560 h 2237474"/>
              <a:gd name="connsiteX205" fmla="*/ 1976224 w 12192000"/>
              <a:gd name="connsiteY205" fmla="*/ 2074257 h 2237474"/>
              <a:gd name="connsiteX206" fmla="*/ 1877728 w 12192000"/>
              <a:gd name="connsiteY206" fmla="*/ 2101004 h 2237474"/>
              <a:gd name="connsiteX207" fmla="*/ 1759056 w 12192000"/>
              <a:gd name="connsiteY207" fmla="*/ 2125608 h 2237474"/>
              <a:gd name="connsiteX208" fmla="*/ 1637948 w 12192000"/>
              <a:gd name="connsiteY208" fmla="*/ 2172597 h 2237474"/>
              <a:gd name="connsiteX209" fmla="*/ 1434549 w 12192000"/>
              <a:gd name="connsiteY209" fmla="*/ 2234522 h 2237474"/>
              <a:gd name="connsiteX210" fmla="*/ 1398481 w 12192000"/>
              <a:gd name="connsiteY210" fmla="*/ 2237074 h 2237474"/>
              <a:gd name="connsiteX211" fmla="*/ 1398407 w 12192000"/>
              <a:gd name="connsiteY211" fmla="*/ 2237095 h 2237474"/>
              <a:gd name="connsiteX212" fmla="*/ 1370962 w 12192000"/>
              <a:gd name="connsiteY212" fmla="*/ 2237474 h 2237474"/>
              <a:gd name="connsiteX213" fmla="*/ 1356367 w 12192000"/>
              <a:gd name="connsiteY213" fmla="*/ 2235089 h 2237474"/>
              <a:gd name="connsiteX214" fmla="*/ 1324828 w 12192000"/>
              <a:gd name="connsiteY214" fmla="*/ 2231968 h 2237474"/>
              <a:gd name="connsiteX215" fmla="*/ 1297744 w 12192000"/>
              <a:gd name="connsiteY215" fmla="*/ 2235849 h 2237474"/>
              <a:gd name="connsiteX216" fmla="*/ 1286236 w 12192000"/>
              <a:gd name="connsiteY216" fmla="*/ 2233135 h 2237474"/>
              <a:gd name="connsiteX217" fmla="*/ 1283504 w 12192000"/>
              <a:gd name="connsiteY217" fmla="*/ 2233797 h 2237474"/>
              <a:gd name="connsiteX218" fmla="*/ 1279765 w 12192000"/>
              <a:gd name="connsiteY218" fmla="*/ 2229639 h 2237474"/>
              <a:gd name="connsiteX219" fmla="*/ 1195347 w 12192000"/>
              <a:gd name="connsiteY219" fmla="*/ 2212354 h 2237474"/>
              <a:gd name="connsiteX220" fmla="*/ 970251 w 12192000"/>
              <a:gd name="connsiteY220" fmla="*/ 2221029 h 2237474"/>
              <a:gd name="connsiteX221" fmla="*/ 812914 w 12192000"/>
              <a:gd name="connsiteY221" fmla="*/ 2202752 h 2237474"/>
              <a:gd name="connsiteX222" fmla="*/ 800195 w 12192000"/>
              <a:gd name="connsiteY222" fmla="*/ 2209407 h 2237474"/>
              <a:gd name="connsiteX223" fmla="*/ 784978 w 12192000"/>
              <a:gd name="connsiteY223" fmla="*/ 2212360 h 2237474"/>
              <a:gd name="connsiteX224" fmla="*/ 681987 w 12192000"/>
              <a:gd name="connsiteY224" fmla="*/ 2216757 h 2237474"/>
              <a:gd name="connsiteX225" fmla="*/ 669923 w 12192000"/>
              <a:gd name="connsiteY225" fmla="*/ 2211682 h 2237474"/>
              <a:gd name="connsiteX226" fmla="*/ 648680 w 12192000"/>
              <a:gd name="connsiteY226" fmla="*/ 2206229 h 2237474"/>
              <a:gd name="connsiteX227" fmla="*/ 597225 w 12192000"/>
              <a:gd name="connsiteY227" fmla="*/ 2180999 h 2237474"/>
              <a:gd name="connsiteX228" fmla="*/ 558449 w 12192000"/>
              <a:gd name="connsiteY228" fmla="*/ 2182346 h 2237474"/>
              <a:gd name="connsiteX229" fmla="*/ 550517 w 12192000"/>
              <a:gd name="connsiteY229" fmla="*/ 2182060 h 2237474"/>
              <a:gd name="connsiteX230" fmla="*/ 550309 w 12192000"/>
              <a:gd name="connsiteY230" fmla="*/ 2181825 h 2237474"/>
              <a:gd name="connsiteX231" fmla="*/ 541836 w 12192000"/>
              <a:gd name="connsiteY231" fmla="*/ 2181063 h 2237474"/>
              <a:gd name="connsiteX232" fmla="*/ 536057 w 12192000"/>
              <a:gd name="connsiteY232" fmla="*/ 2181537 h 2237474"/>
              <a:gd name="connsiteX233" fmla="*/ 520671 w 12192000"/>
              <a:gd name="connsiteY233" fmla="*/ 2180980 h 2237474"/>
              <a:gd name="connsiteX234" fmla="*/ 515024 w 12192000"/>
              <a:gd name="connsiteY234" fmla="*/ 2179258 h 2237474"/>
              <a:gd name="connsiteX235" fmla="*/ 512278 w 12192000"/>
              <a:gd name="connsiteY235" fmla="*/ 2176369 h 2237474"/>
              <a:gd name="connsiteX236" fmla="*/ 480419 w 12192000"/>
              <a:gd name="connsiteY236" fmla="*/ 2167807 h 2237474"/>
              <a:gd name="connsiteX237" fmla="*/ 413835 w 12192000"/>
              <a:gd name="connsiteY237" fmla="*/ 2156783 h 2237474"/>
              <a:gd name="connsiteX238" fmla="*/ 376513 w 12192000"/>
              <a:gd name="connsiteY238" fmla="*/ 2154014 h 2237474"/>
              <a:gd name="connsiteX239" fmla="*/ 273386 w 12192000"/>
              <a:gd name="connsiteY239" fmla="*/ 2142551 h 2237474"/>
              <a:gd name="connsiteX240" fmla="*/ 169207 w 12192000"/>
              <a:gd name="connsiteY240" fmla="*/ 2128100 h 2237474"/>
              <a:gd name="connsiteX241" fmla="*/ 93149 w 12192000"/>
              <a:gd name="connsiteY241" fmla="*/ 2105324 h 2237474"/>
              <a:gd name="connsiteX242" fmla="*/ 88109 w 12192000"/>
              <a:gd name="connsiteY242" fmla="*/ 2106704 h 2237474"/>
              <a:gd name="connsiteX243" fmla="*/ 80022 w 12192000"/>
              <a:gd name="connsiteY243" fmla="*/ 2107254 h 2237474"/>
              <a:gd name="connsiteX244" fmla="*/ 79717 w 12192000"/>
              <a:gd name="connsiteY244" fmla="*/ 2107046 h 2237474"/>
              <a:gd name="connsiteX245" fmla="*/ 72352 w 12192000"/>
              <a:gd name="connsiteY245" fmla="*/ 2107991 h 2237474"/>
              <a:gd name="connsiteX246" fmla="*/ 37645 w 12192000"/>
              <a:gd name="connsiteY246" fmla="*/ 2115401 h 2237474"/>
              <a:gd name="connsiteX247" fmla="*/ 4572 w 12192000"/>
              <a:gd name="connsiteY247" fmla="*/ 2111091 h 2237474"/>
              <a:gd name="connsiteX248" fmla="*/ 0 w 12192000"/>
              <a:gd name="connsiteY248" fmla="*/ 2110468 h 223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Lst>
            <a:rect l="l" t="t" r="r" b="b"/>
            <a:pathLst>
              <a:path w="12192000" h="2237474">
                <a:moveTo>
                  <a:pt x="0" y="0"/>
                </a:moveTo>
                <a:lnTo>
                  <a:pt x="12192000" y="0"/>
                </a:lnTo>
                <a:lnTo>
                  <a:pt x="12192000" y="751299"/>
                </a:lnTo>
                <a:lnTo>
                  <a:pt x="12176759" y="759190"/>
                </a:lnTo>
                <a:cubicBezTo>
                  <a:pt x="12165968" y="763819"/>
                  <a:pt x="12157853" y="765770"/>
                  <a:pt x="12154948" y="762731"/>
                </a:cubicBezTo>
                <a:cubicBezTo>
                  <a:pt x="12116503" y="759396"/>
                  <a:pt x="12073342" y="763579"/>
                  <a:pt x="12047364" y="749662"/>
                </a:cubicBezTo>
                <a:cubicBezTo>
                  <a:pt x="12041261" y="730599"/>
                  <a:pt x="11914319" y="741909"/>
                  <a:pt x="11890686" y="732766"/>
                </a:cubicBezTo>
                <a:cubicBezTo>
                  <a:pt x="11832408" y="747890"/>
                  <a:pt x="11815359" y="777569"/>
                  <a:pt x="11782413" y="769868"/>
                </a:cubicBezTo>
                <a:cubicBezTo>
                  <a:pt x="11760031" y="763594"/>
                  <a:pt x="11675205" y="777151"/>
                  <a:pt x="11649954" y="749628"/>
                </a:cubicBezTo>
                <a:cubicBezTo>
                  <a:pt x="11608286" y="767874"/>
                  <a:pt x="11593031" y="740811"/>
                  <a:pt x="11560424" y="748017"/>
                </a:cubicBezTo>
                <a:cubicBezTo>
                  <a:pt x="11488916" y="747650"/>
                  <a:pt x="11449669" y="773362"/>
                  <a:pt x="11358455" y="747593"/>
                </a:cubicBezTo>
                <a:cubicBezTo>
                  <a:pt x="11316233" y="754756"/>
                  <a:pt x="11256313" y="713012"/>
                  <a:pt x="11165209" y="748852"/>
                </a:cubicBezTo>
                <a:cubicBezTo>
                  <a:pt x="11113345" y="753539"/>
                  <a:pt x="11140250" y="736122"/>
                  <a:pt x="11058755" y="749617"/>
                </a:cubicBezTo>
                <a:cubicBezTo>
                  <a:pt x="11036836" y="722990"/>
                  <a:pt x="10909903" y="759211"/>
                  <a:pt x="10884013" y="760728"/>
                </a:cubicBezTo>
                <a:cubicBezTo>
                  <a:pt x="10864519" y="743356"/>
                  <a:pt x="10853492" y="756172"/>
                  <a:pt x="10834688" y="757726"/>
                </a:cubicBezTo>
                <a:cubicBezTo>
                  <a:pt x="10826871" y="747343"/>
                  <a:pt x="10811086" y="746602"/>
                  <a:pt x="10805004" y="757573"/>
                </a:cubicBezTo>
                <a:cubicBezTo>
                  <a:pt x="10810951" y="784448"/>
                  <a:pt x="10744688" y="759043"/>
                  <a:pt x="10739478" y="776841"/>
                </a:cubicBezTo>
                <a:cubicBezTo>
                  <a:pt x="10678284" y="779408"/>
                  <a:pt x="10540854" y="756546"/>
                  <a:pt x="10458762" y="755400"/>
                </a:cubicBezTo>
                <a:cubicBezTo>
                  <a:pt x="10426976" y="747433"/>
                  <a:pt x="10362961" y="776166"/>
                  <a:pt x="10246919" y="769960"/>
                </a:cubicBezTo>
                <a:cubicBezTo>
                  <a:pt x="10231631" y="763610"/>
                  <a:pt x="10172943" y="749095"/>
                  <a:pt x="10167995" y="760843"/>
                </a:cubicBezTo>
                <a:cubicBezTo>
                  <a:pt x="10131971" y="759999"/>
                  <a:pt x="10021683" y="796978"/>
                  <a:pt x="9997044" y="780129"/>
                </a:cubicBezTo>
                <a:cubicBezTo>
                  <a:pt x="10001018" y="806225"/>
                  <a:pt x="9951331" y="779975"/>
                  <a:pt x="9943887" y="804141"/>
                </a:cubicBezTo>
                <a:lnTo>
                  <a:pt x="9918248" y="816628"/>
                </a:lnTo>
                <a:lnTo>
                  <a:pt x="9836148" y="858312"/>
                </a:lnTo>
                <a:lnTo>
                  <a:pt x="9823800" y="866604"/>
                </a:lnTo>
                <a:lnTo>
                  <a:pt x="9794684" y="864509"/>
                </a:lnTo>
                <a:lnTo>
                  <a:pt x="9778288" y="854362"/>
                </a:lnTo>
                <a:lnTo>
                  <a:pt x="9773886" y="857543"/>
                </a:lnTo>
                <a:cubicBezTo>
                  <a:pt x="9769008" y="863842"/>
                  <a:pt x="9766501" y="867741"/>
                  <a:pt x="9761459" y="862394"/>
                </a:cubicBezTo>
                <a:lnTo>
                  <a:pt x="9705768" y="894610"/>
                </a:lnTo>
                <a:cubicBezTo>
                  <a:pt x="9699860" y="897215"/>
                  <a:pt x="9692576" y="897590"/>
                  <a:pt x="9683005" y="894128"/>
                </a:cubicBezTo>
                <a:cubicBezTo>
                  <a:pt x="9664449" y="898200"/>
                  <a:pt x="9612100" y="914263"/>
                  <a:pt x="9594438" y="919051"/>
                </a:cubicBezTo>
                <a:lnTo>
                  <a:pt x="9577033" y="922857"/>
                </a:lnTo>
                <a:cubicBezTo>
                  <a:pt x="9568659" y="926175"/>
                  <a:pt x="9551353" y="936082"/>
                  <a:pt x="9544189" y="938966"/>
                </a:cubicBezTo>
                <a:cubicBezTo>
                  <a:pt x="9538380" y="940584"/>
                  <a:pt x="9541329" y="937538"/>
                  <a:pt x="9534048" y="940158"/>
                </a:cubicBezTo>
                <a:cubicBezTo>
                  <a:pt x="9533709" y="946069"/>
                  <a:pt x="9530854" y="951684"/>
                  <a:pt x="9500499" y="954680"/>
                </a:cubicBezTo>
                <a:cubicBezTo>
                  <a:pt x="9481230" y="968165"/>
                  <a:pt x="9456325" y="979029"/>
                  <a:pt x="9428195" y="986225"/>
                </a:cubicBezTo>
                <a:cubicBezTo>
                  <a:pt x="9422499" y="981315"/>
                  <a:pt x="9414660" y="991352"/>
                  <a:pt x="9410017" y="993931"/>
                </a:cubicBezTo>
                <a:cubicBezTo>
                  <a:pt x="9408360" y="990327"/>
                  <a:pt x="9395782" y="990863"/>
                  <a:pt x="9392919" y="994656"/>
                </a:cubicBezTo>
                <a:cubicBezTo>
                  <a:pt x="9310581" y="1024474"/>
                  <a:pt x="9345163" y="981210"/>
                  <a:pt x="9301293" y="1011593"/>
                </a:cubicBezTo>
                <a:cubicBezTo>
                  <a:pt x="9292916" y="1014346"/>
                  <a:pt x="9285483" y="1013807"/>
                  <a:pt x="9278619" y="1011878"/>
                </a:cubicBezTo>
                <a:lnTo>
                  <a:pt x="9268019" y="1007442"/>
                </a:lnTo>
                <a:lnTo>
                  <a:pt x="9234662" y="1023056"/>
                </a:lnTo>
                <a:cubicBezTo>
                  <a:pt x="9217868" y="1029197"/>
                  <a:pt x="9199852" y="1034202"/>
                  <a:pt x="9181033" y="1037921"/>
                </a:cubicBezTo>
                <a:cubicBezTo>
                  <a:pt x="9174974" y="1030923"/>
                  <a:pt x="9162516" y="1043719"/>
                  <a:pt x="9155969" y="1046804"/>
                </a:cubicBezTo>
                <a:cubicBezTo>
                  <a:pt x="9154734" y="1041866"/>
                  <a:pt x="9138567" y="1041606"/>
                  <a:pt x="9133985" y="1046450"/>
                </a:cubicBezTo>
                <a:cubicBezTo>
                  <a:pt x="9021681" y="1079910"/>
                  <a:pt x="9076377" y="1024799"/>
                  <a:pt x="9012987" y="1061986"/>
                </a:cubicBezTo>
                <a:lnTo>
                  <a:pt x="8968445" y="1052169"/>
                </a:lnTo>
                <a:lnTo>
                  <a:pt x="8958984" y="1057212"/>
                </a:lnTo>
                <a:cubicBezTo>
                  <a:pt x="8920115" y="1062770"/>
                  <a:pt x="8906181" y="1053838"/>
                  <a:pt x="8886001" y="1067468"/>
                </a:cubicBezTo>
                <a:cubicBezTo>
                  <a:pt x="8847384" y="1050046"/>
                  <a:pt x="8863283" y="1068286"/>
                  <a:pt x="8838610" y="1075091"/>
                </a:cubicBezTo>
                <a:cubicBezTo>
                  <a:pt x="8816007" y="1080079"/>
                  <a:pt x="8773923" y="1092257"/>
                  <a:pt x="8750383" y="1097387"/>
                </a:cubicBezTo>
                <a:cubicBezTo>
                  <a:pt x="8735450" y="1116502"/>
                  <a:pt x="8721220" y="1097372"/>
                  <a:pt x="8697365" y="1105869"/>
                </a:cubicBezTo>
                <a:cubicBezTo>
                  <a:pt x="8687037" y="1113735"/>
                  <a:pt x="8678781" y="1115961"/>
                  <a:pt x="8665605" y="1110791"/>
                </a:cubicBezTo>
                <a:cubicBezTo>
                  <a:pt x="8618410" y="1148662"/>
                  <a:pt x="8633049" y="1116609"/>
                  <a:pt x="8584946" y="1135226"/>
                </a:cubicBezTo>
                <a:cubicBezTo>
                  <a:pt x="8544020" y="1153499"/>
                  <a:pt x="8496232" y="1168229"/>
                  <a:pt x="8460755" y="1203427"/>
                </a:cubicBezTo>
                <a:cubicBezTo>
                  <a:pt x="8454928" y="1212828"/>
                  <a:pt x="8436573" y="1218574"/>
                  <a:pt x="8419755" y="1216260"/>
                </a:cubicBezTo>
                <a:cubicBezTo>
                  <a:pt x="8416861" y="1215863"/>
                  <a:pt x="8414124" y="1215234"/>
                  <a:pt x="8411626" y="1214397"/>
                </a:cubicBezTo>
                <a:cubicBezTo>
                  <a:pt x="8391326" y="1238641"/>
                  <a:pt x="8371389" y="1231045"/>
                  <a:pt x="8363469" y="1246658"/>
                </a:cubicBezTo>
                <a:cubicBezTo>
                  <a:pt x="8322316" y="1258746"/>
                  <a:pt x="8283162" y="1250600"/>
                  <a:pt x="8275497" y="1264396"/>
                </a:cubicBezTo>
                <a:cubicBezTo>
                  <a:pt x="8253233" y="1266996"/>
                  <a:pt x="8218383" y="1257577"/>
                  <a:pt x="8206287" y="1273060"/>
                </a:cubicBezTo>
                <a:cubicBezTo>
                  <a:pt x="8200396" y="1262794"/>
                  <a:pt x="8183827" y="1285000"/>
                  <a:pt x="8168705" y="1279956"/>
                </a:cubicBezTo>
                <a:cubicBezTo>
                  <a:pt x="8157611" y="1275235"/>
                  <a:pt x="8149996" y="1280870"/>
                  <a:pt x="8139997" y="1282713"/>
                </a:cubicBezTo>
                <a:cubicBezTo>
                  <a:pt x="8125566" y="1279776"/>
                  <a:pt x="8084128" y="1294221"/>
                  <a:pt x="8074238" y="1301895"/>
                </a:cubicBezTo>
                <a:cubicBezTo>
                  <a:pt x="8052170" y="1326903"/>
                  <a:pt x="7986951" y="1319381"/>
                  <a:pt x="7968292" y="1338779"/>
                </a:cubicBezTo>
                <a:cubicBezTo>
                  <a:pt x="7960694" y="1342282"/>
                  <a:pt x="7952937" y="1344333"/>
                  <a:pt x="7945122" y="1345477"/>
                </a:cubicBezTo>
                <a:lnTo>
                  <a:pt x="7922771" y="1346645"/>
                </a:lnTo>
                <a:lnTo>
                  <a:pt x="7915461" y="1342919"/>
                </a:lnTo>
                <a:lnTo>
                  <a:pt x="7902328" y="1345865"/>
                </a:lnTo>
                <a:lnTo>
                  <a:pt x="7898322" y="1345689"/>
                </a:lnTo>
                <a:lnTo>
                  <a:pt x="7875879" y="1345646"/>
                </a:lnTo>
                <a:cubicBezTo>
                  <a:pt x="7890672" y="1367295"/>
                  <a:pt x="7816428" y="1353520"/>
                  <a:pt x="7840612" y="1369373"/>
                </a:cubicBezTo>
                <a:cubicBezTo>
                  <a:pt x="7803208" y="1375918"/>
                  <a:pt x="7836041" y="1389289"/>
                  <a:pt x="7786819" y="1378970"/>
                </a:cubicBezTo>
                <a:cubicBezTo>
                  <a:pt x="7732613" y="1405648"/>
                  <a:pt x="7587405" y="1382806"/>
                  <a:pt x="7548172" y="1417460"/>
                </a:cubicBezTo>
                <a:cubicBezTo>
                  <a:pt x="7551327" y="1405830"/>
                  <a:pt x="7499280" y="1470447"/>
                  <a:pt x="7483437" y="1478152"/>
                </a:cubicBezTo>
                <a:cubicBezTo>
                  <a:pt x="7446517" y="1491067"/>
                  <a:pt x="7432754" y="1502351"/>
                  <a:pt x="7377870" y="1523319"/>
                </a:cubicBezTo>
                <a:cubicBezTo>
                  <a:pt x="7324166" y="1536168"/>
                  <a:pt x="7290459" y="1563749"/>
                  <a:pt x="7230737" y="1562633"/>
                </a:cubicBezTo>
                <a:cubicBezTo>
                  <a:pt x="7229794" y="1566487"/>
                  <a:pt x="7227568" y="1569908"/>
                  <a:pt x="7224458" y="1573008"/>
                </a:cubicBezTo>
                <a:lnTo>
                  <a:pt x="7213486" y="1580987"/>
                </a:lnTo>
                <a:lnTo>
                  <a:pt x="7210972" y="1580856"/>
                </a:lnTo>
                <a:lnTo>
                  <a:pt x="7183121" y="1595162"/>
                </a:lnTo>
                <a:lnTo>
                  <a:pt x="7164601" y="1606490"/>
                </a:lnTo>
                <a:lnTo>
                  <a:pt x="7159286" y="1606850"/>
                </a:lnTo>
                <a:cubicBezTo>
                  <a:pt x="7150961" y="1609262"/>
                  <a:pt x="7125743" y="1618162"/>
                  <a:pt x="7114651" y="1620959"/>
                </a:cubicBezTo>
                <a:cubicBezTo>
                  <a:pt x="7109310" y="1606138"/>
                  <a:pt x="7106695" y="1617324"/>
                  <a:pt x="7092727" y="1623628"/>
                </a:cubicBezTo>
                <a:cubicBezTo>
                  <a:pt x="7081313" y="1602012"/>
                  <a:pt x="7049394" y="1627301"/>
                  <a:pt x="7031309" y="1619451"/>
                </a:cubicBezTo>
                <a:cubicBezTo>
                  <a:pt x="7021305" y="1624569"/>
                  <a:pt x="7010515" y="1629587"/>
                  <a:pt x="6999084" y="1634317"/>
                </a:cubicBezTo>
                <a:lnTo>
                  <a:pt x="6992107" y="1636860"/>
                </a:lnTo>
                <a:lnTo>
                  <a:pt x="6991765" y="1636725"/>
                </a:lnTo>
                <a:cubicBezTo>
                  <a:pt x="6989813" y="1636884"/>
                  <a:pt x="6987353" y="1637572"/>
                  <a:pt x="6983996" y="1639040"/>
                </a:cubicBezTo>
                <a:lnTo>
                  <a:pt x="6979383" y="1641496"/>
                </a:lnTo>
                <a:lnTo>
                  <a:pt x="6900177" y="1636016"/>
                </a:lnTo>
                <a:cubicBezTo>
                  <a:pt x="6859708" y="1641136"/>
                  <a:pt x="6829973" y="1628753"/>
                  <a:pt x="6795372" y="1644845"/>
                </a:cubicBezTo>
                <a:cubicBezTo>
                  <a:pt x="6757466" y="1649571"/>
                  <a:pt x="6723150" y="1647290"/>
                  <a:pt x="6692251" y="1656357"/>
                </a:cubicBezTo>
                <a:cubicBezTo>
                  <a:pt x="6678032" y="1652894"/>
                  <a:pt x="6665282" y="1652445"/>
                  <a:pt x="6655235" y="1661869"/>
                </a:cubicBezTo>
                <a:cubicBezTo>
                  <a:pt x="6619334" y="1664040"/>
                  <a:pt x="6608179" y="1654034"/>
                  <a:pt x="6587857" y="1665769"/>
                </a:cubicBezTo>
                <a:lnTo>
                  <a:pt x="6554894" y="1664428"/>
                </a:lnTo>
                <a:lnTo>
                  <a:pt x="6551579" y="1662213"/>
                </a:lnTo>
                <a:lnTo>
                  <a:pt x="6545693" y="1661776"/>
                </a:lnTo>
                <a:lnTo>
                  <a:pt x="6530561" y="1664619"/>
                </a:lnTo>
                <a:lnTo>
                  <a:pt x="6525028" y="1666354"/>
                </a:lnTo>
                <a:cubicBezTo>
                  <a:pt x="6521154" y="1667301"/>
                  <a:pt x="6518510" y="1667613"/>
                  <a:pt x="6516595" y="1667475"/>
                </a:cubicBezTo>
                <a:lnTo>
                  <a:pt x="6516340" y="1667291"/>
                </a:lnTo>
                <a:lnTo>
                  <a:pt x="6508541" y="1668757"/>
                </a:lnTo>
                <a:cubicBezTo>
                  <a:pt x="6495493" y="1671715"/>
                  <a:pt x="6482908" y="1675051"/>
                  <a:pt x="6471012" y="1678604"/>
                </a:cubicBezTo>
                <a:cubicBezTo>
                  <a:pt x="6457809" y="1668164"/>
                  <a:pt x="6415506" y="1688334"/>
                  <a:pt x="6415265" y="1665317"/>
                </a:cubicBezTo>
                <a:cubicBezTo>
                  <a:pt x="6399063" y="1669446"/>
                  <a:pt x="6391173" y="1680085"/>
                  <a:pt x="6393343" y="1664672"/>
                </a:cubicBezTo>
                <a:lnTo>
                  <a:pt x="6380457" y="1662376"/>
                </a:lnTo>
                <a:lnTo>
                  <a:pt x="6280959" y="1689329"/>
                </a:lnTo>
                <a:lnTo>
                  <a:pt x="6266765" y="1695560"/>
                </a:lnTo>
                <a:cubicBezTo>
                  <a:pt x="6262331" y="1698152"/>
                  <a:pt x="6258580" y="1701192"/>
                  <a:pt x="6255823" y="1704850"/>
                </a:cubicBezTo>
                <a:cubicBezTo>
                  <a:pt x="6200184" y="1694834"/>
                  <a:pt x="6155082" y="1716996"/>
                  <a:pt x="6098321" y="1721646"/>
                </a:cubicBezTo>
                <a:cubicBezTo>
                  <a:pt x="6036511" y="1734126"/>
                  <a:pt x="5902526" y="1770074"/>
                  <a:pt x="5880652" y="1779643"/>
                </a:cubicBezTo>
                <a:cubicBezTo>
                  <a:pt x="5862008" y="1784877"/>
                  <a:pt x="5777344" y="1786304"/>
                  <a:pt x="5785959" y="1775307"/>
                </a:cubicBezTo>
                <a:cubicBezTo>
                  <a:pt x="5732223" y="1803618"/>
                  <a:pt x="5707481" y="1784706"/>
                  <a:pt x="5643534" y="1802919"/>
                </a:cubicBezTo>
                <a:lnTo>
                  <a:pt x="5518799" y="1818312"/>
                </a:lnTo>
                <a:lnTo>
                  <a:pt x="5505014" y="1819259"/>
                </a:lnTo>
                <a:lnTo>
                  <a:pt x="5499949" y="1814490"/>
                </a:lnTo>
                <a:lnTo>
                  <a:pt x="5453307" y="1815450"/>
                </a:lnTo>
                <a:cubicBezTo>
                  <a:pt x="5433075" y="1827706"/>
                  <a:pt x="5395563" y="1821122"/>
                  <a:pt x="5364192" y="1826074"/>
                </a:cubicBezTo>
                <a:lnTo>
                  <a:pt x="5350380" y="1830891"/>
                </a:lnTo>
                <a:lnTo>
                  <a:pt x="5259633" y="1837160"/>
                </a:lnTo>
                <a:lnTo>
                  <a:pt x="5197513" y="1844718"/>
                </a:lnTo>
                <a:lnTo>
                  <a:pt x="5184170" y="1849402"/>
                </a:lnTo>
                <a:lnTo>
                  <a:pt x="5168852" y="1844846"/>
                </a:lnTo>
                <a:cubicBezTo>
                  <a:pt x="5166986" y="1843561"/>
                  <a:pt x="5165478" y="1842127"/>
                  <a:pt x="5164370" y="1840597"/>
                </a:cubicBezTo>
                <a:lnTo>
                  <a:pt x="5114927" y="1847827"/>
                </a:lnTo>
                <a:lnTo>
                  <a:pt x="5108970" y="1847935"/>
                </a:lnTo>
                <a:lnTo>
                  <a:pt x="5067961" y="1845917"/>
                </a:lnTo>
                <a:lnTo>
                  <a:pt x="5007075" y="1838626"/>
                </a:lnTo>
                <a:cubicBezTo>
                  <a:pt x="4987003" y="1833546"/>
                  <a:pt x="4969259" y="1814096"/>
                  <a:pt x="4944087" y="1823332"/>
                </a:cubicBezTo>
                <a:cubicBezTo>
                  <a:pt x="4949882" y="1812650"/>
                  <a:pt x="4914396" y="1826154"/>
                  <a:pt x="4907662" y="1816900"/>
                </a:cubicBezTo>
                <a:cubicBezTo>
                  <a:pt x="4903760" y="1809237"/>
                  <a:pt x="4892087" y="1811549"/>
                  <a:pt x="4882386" y="1809844"/>
                </a:cubicBezTo>
                <a:cubicBezTo>
                  <a:pt x="4874062" y="1802609"/>
                  <a:pt x="4826962" y="1801349"/>
                  <a:pt x="4811440" y="1804655"/>
                </a:cubicBezTo>
                <a:cubicBezTo>
                  <a:pt x="4768806" y="1818748"/>
                  <a:pt x="4725356" y="1790961"/>
                  <a:pt x="4691075" y="1801389"/>
                </a:cubicBezTo>
                <a:cubicBezTo>
                  <a:pt x="4663743" y="1799478"/>
                  <a:pt x="4655044" y="1795479"/>
                  <a:pt x="4647449" y="1793181"/>
                </a:cubicBezTo>
                <a:lnTo>
                  <a:pt x="4645504" y="1787606"/>
                </a:lnTo>
                <a:lnTo>
                  <a:pt x="4632229" y="1785815"/>
                </a:lnTo>
                <a:lnTo>
                  <a:pt x="4629273" y="1784355"/>
                </a:lnTo>
                <a:cubicBezTo>
                  <a:pt x="4623639" y="1781544"/>
                  <a:pt x="4617950" y="1778917"/>
                  <a:pt x="4611738" y="1776964"/>
                </a:cubicBezTo>
                <a:cubicBezTo>
                  <a:pt x="4601379" y="1800272"/>
                  <a:pt x="4557197" y="1764196"/>
                  <a:pt x="4560070" y="1785640"/>
                </a:cubicBezTo>
                <a:lnTo>
                  <a:pt x="4536503" y="1785334"/>
                </a:lnTo>
                <a:lnTo>
                  <a:pt x="4513724" y="1791996"/>
                </a:lnTo>
                <a:lnTo>
                  <a:pt x="4501513" y="1799835"/>
                </a:lnTo>
                <a:lnTo>
                  <a:pt x="4459076" y="1813003"/>
                </a:lnTo>
                <a:lnTo>
                  <a:pt x="4459810" y="1797886"/>
                </a:lnTo>
                <a:lnTo>
                  <a:pt x="4379064" y="1817177"/>
                </a:lnTo>
                <a:lnTo>
                  <a:pt x="4319209" y="1834833"/>
                </a:lnTo>
                <a:lnTo>
                  <a:pt x="4306907" y="1841641"/>
                </a:lnTo>
                <a:lnTo>
                  <a:pt x="4290981" y="1839677"/>
                </a:lnTo>
                <a:cubicBezTo>
                  <a:pt x="4288909" y="1838717"/>
                  <a:pt x="4287163" y="1837555"/>
                  <a:pt x="4285792" y="1836231"/>
                </a:cubicBezTo>
                <a:lnTo>
                  <a:pt x="4238372" y="1851480"/>
                </a:lnTo>
                <a:lnTo>
                  <a:pt x="4232517" y="1852567"/>
                </a:lnTo>
                <a:lnTo>
                  <a:pt x="4191732" y="1857328"/>
                </a:lnTo>
                <a:lnTo>
                  <a:pt x="4065532" y="1855477"/>
                </a:lnTo>
                <a:cubicBezTo>
                  <a:pt x="4069305" y="1844009"/>
                  <a:pt x="4036780" y="1863138"/>
                  <a:pt x="4028460" y="1855137"/>
                </a:cubicBezTo>
                <a:cubicBezTo>
                  <a:pt x="4023224" y="1848238"/>
                  <a:pt x="4012138" y="1852433"/>
                  <a:pt x="4002267" y="1852352"/>
                </a:cubicBezTo>
                <a:cubicBezTo>
                  <a:pt x="3992749" y="1846600"/>
                  <a:pt x="3946095" y="1853107"/>
                  <a:pt x="3931396" y="1858915"/>
                </a:cubicBezTo>
                <a:cubicBezTo>
                  <a:pt x="3891932" y="1879798"/>
                  <a:pt x="3844059" y="1859600"/>
                  <a:pt x="3812162" y="1875501"/>
                </a:cubicBezTo>
                <a:cubicBezTo>
                  <a:pt x="3784875" y="1878116"/>
                  <a:pt x="3775574" y="1875612"/>
                  <a:pt x="3767672" y="1874600"/>
                </a:cubicBezTo>
                <a:lnTo>
                  <a:pt x="3764741" y="1869433"/>
                </a:lnTo>
                <a:lnTo>
                  <a:pt x="3751332" y="1869854"/>
                </a:lnTo>
                <a:lnTo>
                  <a:pt x="3748155" y="1868903"/>
                </a:lnTo>
                <a:cubicBezTo>
                  <a:pt x="3742091" y="1867062"/>
                  <a:pt x="3736007" y="1865414"/>
                  <a:pt x="3729530" y="1864513"/>
                </a:cubicBezTo>
                <a:cubicBezTo>
                  <a:pt x="3723549" y="1889158"/>
                  <a:pt x="3673453" y="1860919"/>
                  <a:pt x="3680177" y="1881552"/>
                </a:cubicBezTo>
                <a:cubicBezTo>
                  <a:pt x="3643549" y="1880892"/>
                  <a:pt x="3599470" y="1913398"/>
                  <a:pt x="3567259" y="1893482"/>
                </a:cubicBezTo>
                <a:cubicBezTo>
                  <a:pt x="3512865" y="1897927"/>
                  <a:pt x="3463644" y="1898121"/>
                  <a:pt x="3405770" y="1904591"/>
                </a:cubicBezTo>
                <a:cubicBezTo>
                  <a:pt x="3361027" y="1917619"/>
                  <a:pt x="3312439" y="1902759"/>
                  <a:pt x="3280097" y="1919610"/>
                </a:cubicBezTo>
                <a:cubicBezTo>
                  <a:pt x="3228353" y="1917339"/>
                  <a:pt x="3163854" y="1927961"/>
                  <a:pt x="3123424" y="1952930"/>
                </a:cubicBezTo>
                <a:cubicBezTo>
                  <a:pt x="3067921" y="1955455"/>
                  <a:pt x="3058626" y="1970554"/>
                  <a:pt x="3009910" y="1957866"/>
                </a:cubicBezTo>
                <a:cubicBezTo>
                  <a:pt x="3005875" y="1961558"/>
                  <a:pt x="3001138" y="1964570"/>
                  <a:pt x="2995934" y="1967085"/>
                </a:cubicBezTo>
                <a:lnTo>
                  <a:pt x="2980071" y="1972988"/>
                </a:lnTo>
                <a:lnTo>
                  <a:pt x="2978094" y="1972369"/>
                </a:lnTo>
                <a:lnTo>
                  <a:pt x="2942858" y="1981367"/>
                </a:lnTo>
                <a:lnTo>
                  <a:pt x="2875436" y="1996977"/>
                </a:lnTo>
                <a:lnTo>
                  <a:pt x="2874892" y="1996085"/>
                </a:lnTo>
                <a:cubicBezTo>
                  <a:pt x="2872808" y="1994277"/>
                  <a:pt x="2869648" y="1993306"/>
                  <a:pt x="2864145" y="1994061"/>
                </a:cubicBezTo>
                <a:cubicBezTo>
                  <a:pt x="2872218" y="1978115"/>
                  <a:pt x="2860603" y="1988862"/>
                  <a:pt x="2843662" y="1992498"/>
                </a:cubicBezTo>
                <a:cubicBezTo>
                  <a:pt x="2852423" y="1968542"/>
                  <a:pt x="2804535" y="1987804"/>
                  <a:pt x="2796128" y="1976403"/>
                </a:cubicBezTo>
                <a:cubicBezTo>
                  <a:pt x="2783487" y="1979614"/>
                  <a:pt x="2770278" y="1982573"/>
                  <a:pt x="2756784" y="1985116"/>
                </a:cubicBezTo>
                <a:lnTo>
                  <a:pt x="2748833" y="1986323"/>
                </a:lnTo>
                <a:cubicBezTo>
                  <a:pt x="2748775" y="1986256"/>
                  <a:pt x="2748719" y="1986188"/>
                  <a:pt x="2748661" y="1986122"/>
                </a:cubicBezTo>
                <a:cubicBezTo>
                  <a:pt x="2746906" y="1985902"/>
                  <a:pt x="2744280" y="1986117"/>
                  <a:pt x="2740251" y="1986946"/>
                </a:cubicBezTo>
                <a:lnTo>
                  <a:pt x="2718916" y="1990867"/>
                </a:lnTo>
                <a:lnTo>
                  <a:pt x="2713522" y="1990173"/>
                </a:lnTo>
                <a:lnTo>
                  <a:pt x="2680597" y="1984996"/>
                </a:lnTo>
                <a:cubicBezTo>
                  <a:pt x="2658416" y="1985461"/>
                  <a:pt x="2612251" y="1988312"/>
                  <a:pt x="2578178" y="1990531"/>
                </a:cubicBezTo>
                <a:cubicBezTo>
                  <a:pt x="2545413" y="1998704"/>
                  <a:pt x="2513846" y="1994934"/>
                  <a:pt x="2476147" y="1998305"/>
                </a:cubicBezTo>
                <a:cubicBezTo>
                  <a:pt x="2437134" y="2013637"/>
                  <a:pt x="2413847" y="1999542"/>
                  <a:pt x="2373568" y="2003219"/>
                </a:cubicBezTo>
                <a:cubicBezTo>
                  <a:pt x="2341422" y="2024631"/>
                  <a:pt x="2342856" y="1992997"/>
                  <a:pt x="2321399" y="1989467"/>
                </a:cubicBezTo>
                <a:lnTo>
                  <a:pt x="2315525" y="1989708"/>
                </a:lnTo>
                <a:lnTo>
                  <a:pt x="2300792" y="1994290"/>
                </a:lnTo>
                <a:lnTo>
                  <a:pt x="2295469" y="1996659"/>
                </a:lnTo>
                <a:cubicBezTo>
                  <a:pt x="2291722" y="1998049"/>
                  <a:pt x="2289127" y="1998665"/>
                  <a:pt x="2287219" y="1998750"/>
                </a:cubicBezTo>
                <a:lnTo>
                  <a:pt x="2286948" y="1998596"/>
                </a:lnTo>
                <a:lnTo>
                  <a:pt x="2243069" y="2015111"/>
                </a:lnTo>
                <a:cubicBezTo>
                  <a:pt x="2229030" y="2006206"/>
                  <a:pt x="2188966" y="2031217"/>
                  <a:pt x="2186609" y="2008263"/>
                </a:cubicBezTo>
                <a:cubicBezTo>
                  <a:pt x="2170936" y="2014251"/>
                  <a:pt x="2164097" y="2025782"/>
                  <a:pt x="2164831" y="2010143"/>
                </a:cubicBezTo>
                <a:cubicBezTo>
                  <a:pt x="2159536" y="2011705"/>
                  <a:pt x="2155830" y="2011340"/>
                  <a:pt x="2152836" y="2010048"/>
                </a:cubicBezTo>
                <a:lnTo>
                  <a:pt x="2117102" y="2023004"/>
                </a:lnTo>
                <a:lnTo>
                  <a:pt x="2111935" y="2023163"/>
                </a:lnTo>
                <a:lnTo>
                  <a:pt x="2089991" y="2034193"/>
                </a:lnTo>
                <a:lnTo>
                  <a:pt x="2058061" y="2047942"/>
                </a:lnTo>
                <a:lnTo>
                  <a:pt x="2055737" y="2047704"/>
                </a:lnTo>
                <a:lnTo>
                  <a:pt x="2042244" y="2055560"/>
                </a:lnTo>
                <a:cubicBezTo>
                  <a:pt x="2038090" y="2058656"/>
                  <a:pt x="1978623" y="2070285"/>
                  <a:pt x="1976224" y="2074257"/>
                </a:cubicBezTo>
                <a:cubicBezTo>
                  <a:pt x="1920172" y="2070662"/>
                  <a:pt x="1933546" y="2089824"/>
                  <a:pt x="1877728" y="2101004"/>
                </a:cubicBezTo>
                <a:cubicBezTo>
                  <a:pt x="1839146" y="2101989"/>
                  <a:pt x="1818769" y="2108983"/>
                  <a:pt x="1759056" y="2125608"/>
                </a:cubicBezTo>
                <a:cubicBezTo>
                  <a:pt x="1719091" y="2137539"/>
                  <a:pt x="1691494" y="2161097"/>
                  <a:pt x="1637948" y="2172597"/>
                </a:cubicBezTo>
                <a:cubicBezTo>
                  <a:pt x="1587306" y="2207053"/>
                  <a:pt x="1496241" y="2208973"/>
                  <a:pt x="1434549" y="2234522"/>
                </a:cubicBezTo>
                <a:cubicBezTo>
                  <a:pt x="1402655" y="2224964"/>
                  <a:pt x="1409212" y="2231152"/>
                  <a:pt x="1398481" y="2237074"/>
                </a:cubicBezTo>
                <a:cubicBezTo>
                  <a:pt x="1398456" y="2237082"/>
                  <a:pt x="1398432" y="2237089"/>
                  <a:pt x="1398407" y="2237095"/>
                </a:cubicBezTo>
                <a:lnTo>
                  <a:pt x="1370962" y="2237474"/>
                </a:lnTo>
                <a:lnTo>
                  <a:pt x="1356367" y="2235089"/>
                </a:lnTo>
                <a:cubicBezTo>
                  <a:pt x="1346056" y="2233320"/>
                  <a:pt x="1335986" y="2231930"/>
                  <a:pt x="1324828" y="2231968"/>
                </a:cubicBezTo>
                <a:lnTo>
                  <a:pt x="1297744" y="2235849"/>
                </a:lnTo>
                <a:lnTo>
                  <a:pt x="1286236" y="2233135"/>
                </a:lnTo>
                <a:lnTo>
                  <a:pt x="1283504" y="2233797"/>
                </a:lnTo>
                <a:lnTo>
                  <a:pt x="1279765" y="2229639"/>
                </a:lnTo>
                <a:cubicBezTo>
                  <a:pt x="1260110" y="2221111"/>
                  <a:pt x="1209850" y="2211602"/>
                  <a:pt x="1195347" y="2212354"/>
                </a:cubicBezTo>
                <a:cubicBezTo>
                  <a:pt x="1171903" y="2216875"/>
                  <a:pt x="1033292" y="2222456"/>
                  <a:pt x="970251" y="2221029"/>
                </a:cubicBezTo>
                <a:cubicBezTo>
                  <a:pt x="913858" y="2213074"/>
                  <a:pt x="864984" y="2224767"/>
                  <a:pt x="812914" y="2202752"/>
                </a:cubicBezTo>
                <a:cubicBezTo>
                  <a:pt x="809419" y="2205714"/>
                  <a:pt x="805091" y="2207855"/>
                  <a:pt x="800195" y="2209407"/>
                </a:cubicBezTo>
                <a:lnTo>
                  <a:pt x="784978" y="2212360"/>
                </a:lnTo>
                <a:lnTo>
                  <a:pt x="681987" y="2216757"/>
                </a:lnTo>
                <a:lnTo>
                  <a:pt x="669923" y="2211682"/>
                </a:lnTo>
                <a:cubicBezTo>
                  <a:pt x="675432" y="2197125"/>
                  <a:pt x="665394" y="2205767"/>
                  <a:pt x="648680" y="2206229"/>
                </a:cubicBezTo>
                <a:cubicBezTo>
                  <a:pt x="653511" y="2183723"/>
                  <a:pt x="607806" y="2194090"/>
                  <a:pt x="597225" y="2180999"/>
                </a:cubicBezTo>
                <a:cubicBezTo>
                  <a:pt x="584838" y="2181847"/>
                  <a:pt x="571827" y="2182333"/>
                  <a:pt x="558449" y="2182346"/>
                </a:cubicBezTo>
                <a:lnTo>
                  <a:pt x="550517" y="2182060"/>
                </a:lnTo>
                <a:lnTo>
                  <a:pt x="550309" y="2181825"/>
                </a:lnTo>
                <a:cubicBezTo>
                  <a:pt x="548471" y="2181269"/>
                  <a:pt x="545824" y="2180990"/>
                  <a:pt x="541836" y="2181063"/>
                </a:cubicBezTo>
                <a:lnTo>
                  <a:pt x="536057" y="2181537"/>
                </a:lnTo>
                <a:lnTo>
                  <a:pt x="520671" y="2180980"/>
                </a:lnTo>
                <a:lnTo>
                  <a:pt x="515024" y="2179258"/>
                </a:lnTo>
                <a:lnTo>
                  <a:pt x="512278" y="2176369"/>
                </a:lnTo>
                <a:lnTo>
                  <a:pt x="480419" y="2167807"/>
                </a:lnTo>
                <a:cubicBezTo>
                  <a:pt x="458012" y="2174781"/>
                  <a:pt x="449332" y="2162566"/>
                  <a:pt x="413835" y="2156783"/>
                </a:cubicBezTo>
                <a:cubicBezTo>
                  <a:pt x="401959" y="2163765"/>
                  <a:pt x="389622" y="2160522"/>
                  <a:pt x="376513" y="2154014"/>
                </a:cubicBezTo>
                <a:cubicBezTo>
                  <a:pt x="344376" y="2156059"/>
                  <a:pt x="311403" y="2146283"/>
                  <a:pt x="273386" y="2142551"/>
                </a:cubicBezTo>
                <a:cubicBezTo>
                  <a:pt x="236093" y="2150634"/>
                  <a:pt x="209811" y="2132011"/>
                  <a:pt x="169207" y="2128100"/>
                </a:cubicBezTo>
                <a:lnTo>
                  <a:pt x="93149" y="2105324"/>
                </a:lnTo>
                <a:lnTo>
                  <a:pt x="88109" y="2106704"/>
                </a:lnTo>
                <a:cubicBezTo>
                  <a:pt x="84511" y="2107398"/>
                  <a:pt x="81960" y="2107528"/>
                  <a:pt x="80022" y="2107254"/>
                </a:cubicBezTo>
                <a:lnTo>
                  <a:pt x="79717" y="2107046"/>
                </a:lnTo>
                <a:lnTo>
                  <a:pt x="72352" y="2107991"/>
                </a:lnTo>
                <a:cubicBezTo>
                  <a:pt x="60160" y="2110089"/>
                  <a:pt x="48530" y="2112610"/>
                  <a:pt x="37645" y="2115401"/>
                </a:cubicBezTo>
                <a:cubicBezTo>
                  <a:pt x="29688" y="2109582"/>
                  <a:pt x="16534" y="2111084"/>
                  <a:pt x="4572" y="2111091"/>
                </a:cubicBezTo>
                <a:lnTo>
                  <a:pt x="0" y="21104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C4A7DD7-8A2A-A6C9-481A-E5CDC6033E94}"/>
              </a:ext>
            </a:extLst>
          </p:cNvPr>
          <p:cNvSpPr>
            <a:spLocks noGrp="1"/>
          </p:cNvSpPr>
          <p:nvPr>
            <p:ph type="title"/>
          </p:nvPr>
        </p:nvSpPr>
        <p:spPr>
          <a:xfrm>
            <a:off x="1705555" y="1111623"/>
            <a:ext cx="13911768" cy="1424409"/>
          </a:xfrm>
        </p:spPr>
        <p:txBody>
          <a:bodyPr>
            <a:normAutofit/>
          </a:bodyPr>
          <a:lstStyle/>
          <a:p>
            <a:r>
              <a:rPr lang="en-US" b="1"/>
              <a:t>Content Calendar</a:t>
            </a:r>
          </a:p>
        </p:txBody>
      </p:sp>
      <p:sp>
        <p:nvSpPr>
          <p:cNvPr id="13" name="Freeform: Shape 12">
            <a:extLst>
              <a:ext uri="{FF2B5EF4-FFF2-40B4-BE49-F238E27FC236}">
                <a16:creationId xmlns:a16="http://schemas.microsoft.com/office/drawing/2014/main" id="{3501A971-CEBD-4E4B-8529-3BB4F4100C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0690" y="9283890"/>
            <a:ext cx="11747311" cy="1003110"/>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29338EE0-D73C-2C9A-9A8B-B343AF3C0C8E}"/>
              </a:ext>
            </a:extLst>
          </p:cNvPr>
          <p:cNvGraphicFramePr>
            <a:graphicFrameLocks noGrp="1"/>
          </p:cNvGraphicFramePr>
          <p:nvPr>
            <p:ph idx="1"/>
            <p:extLst>
              <p:ext uri="{D42A27DB-BD31-4B8C-83A1-F6EECF244321}">
                <p14:modId xmlns:p14="http://schemas.microsoft.com/office/powerpoint/2010/main" val="1605140678"/>
              </p:ext>
            </p:extLst>
          </p:nvPr>
        </p:nvGraphicFramePr>
        <p:xfrm>
          <a:off x="1896770" y="3011556"/>
          <a:ext cx="14075362" cy="6370570"/>
        </p:xfrm>
        <a:graphic>
          <a:graphicData uri="http://schemas.openxmlformats.org/drawingml/2006/table">
            <a:tbl>
              <a:tblPr firstRow="1" bandRow="1">
                <a:tableStyleId>{68D230F3-CF80-4859-8CE7-A43EE81993B5}</a:tableStyleId>
              </a:tblPr>
              <a:tblGrid>
                <a:gridCol w="2019132">
                  <a:extLst>
                    <a:ext uri="{9D8B030D-6E8A-4147-A177-3AD203B41FA5}">
                      <a16:colId xmlns:a16="http://schemas.microsoft.com/office/drawing/2014/main" val="3626510052"/>
                    </a:ext>
                  </a:extLst>
                </a:gridCol>
                <a:gridCol w="3828239">
                  <a:extLst>
                    <a:ext uri="{9D8B030D-6E8A-4147-A177-3AD203B41FA5}">
                      <a16:colId xmlns:a16="http://schemas.microsoft.com/office/drawing/2014/main" val="2091676077"/>
                    </a:ext>
                  </a:extLst>
                </a:gridCol>
                <a:gridCol w="6668496">
                  <a:extLst>
                    <a:ext uri="{9D8B030D-6E8A-4147-A177-3AD203B41FA5}">
                      <a16:colId xmlns:a16="http://schemas.microsoft.com/office/drawing/2014/main" val="2523431196"/>
                    </a:ext>
                  </a:extLst>
                </a:gridCol>
                <a:gridCol w="1559495">
                  <a:extLst>
                    <a:ext uri="{9D8B030D-6E8A-4147-A177-3AD203B41FA5}">
                      <a16:colId xmlns:a16="http://schemas.microsoft.com/office/drawing/2014/main" val="4107562012"/>
                    </a:ext>
                  </a:extLst>
                </a:gridCol>
              </a:tblGrid>
              <a:tr h="347722">
                <a:tc>
                  <a:txBody>
                    <a:bodyPr/>
                    <a:lstStyle/>
                    <a:p>
                      <a:pPr algn="l" fontAlgn="b"/>
                      <a:r>
                        <a:rPr lang="en-US" sz="2000" b="1" u="none" strike="noStrike">
                          <a:solidFill>
                            <a:srgbClr val="000000"/>
                          </a:solidFill>
                          <a:effectLst/>
                        </a:rPr>
                        <a:t>Day of the week</a:t>
                      </a:r>
                      <a:endParaRPr lang="en-US" sz="2000" b="1" i="0" u="none" strike="noStrike">
                        <a:solidFill>
                          <a:srgbClr val="000000"/>
                        </a:solidFill>
                        <a:effectLst/>
                        <a:latin typeface="Aptos Narrow" panose="020B0004020202020204" pitchFamily="34" charset="0"/>
                      </a:endParaRPr>
                    </a:p>
                  </a:txBody>
                  <a:tcPr marL="11103" marR="11103" marT="11103" marB="0" anchor="b">
                    <a:noFill/>
                  </a:tcPr>
                </a:tc>
                <a:tc>
                  <a:txBody>
                    <a:bodyPr/>
                    <a:lstStyle/>
                    <a:p>
                      <a:pPr algn="l" fontAlgn="b"/>
                      <a:r>
                        <a:rPr lang="en-US" sz="2000" b="1" u="none" strike="noStrike">
                          <a:solidFill>
                            <a:srgbClr val="000000"/>
                          </a:solidFill>
                          <a:effectLst/>
                        </a:rPr>
                        <a:t>Hashtags</a:t>
                      </a:r>
                      <a:endParaRPr lang="en-US" sz="2000" b="1" i="0" u="none" strike="noStrike">
                        <a:solidFill>
                          <a:srgbClr val="000000"/>
                        </a:solidFill>
                        <a:effectLst/>
                        <a:latin typeface="Aptos Narrow" panose="020B0004020202020204" pitchFamily="34" charset="0"/>
                      </a:endParaRPr>
                    </a:p>
                  </a:txBody>
                  <a:tcPr marL="11103" marR="11103" marT="11103" marB="0" anchor="b"/>
                </a:tc>
                <a:tc>
                  <a:txBody>
                    <a:bodyPr/>
                    <a:lstStyle/>
                    <a:p>
                      <a:pPr algn="l" fontAlgn="b"/>
                      <a:r>
                        <a:rPr lang="en-US" sz="2000" b="1" u="none" strike="noStrike">
                          <a:solidFill>
                            <a:srgbClr val="000000"/>
                          </a:solidFill>
                          <a:effectLst/>
                        </a:rPr>
                        <a:t>Content </a:t>
                      </a:r>
                      <a:endParaRPr lang="en-US" sz="2000" b="1" i="0" u="none" strike="noStrike">
                        <a:solidFill>
                          <a:srgbClr val="000000"/>
                        </a:solidFill>
                        <a:effectLst/>
                        <a:latin typeface="Aptos Narrow" panose="020B0004020202020204" pitchFamily="34" charset="0"/>
                      </a:endParaRPr>
                    </a:p>
                  </a:txBody>
                  <a:tcPr marL="11103" marR="11103" marT="11103" marB="0" anchor="b"/>
                </a:tc>
                <a:tc>
                  <a:txBody>
                    <a:bodyPr/>
                    <a:lstStyle/>
                    <a:p>
                      <a:pPr algn="l" fontAlgn="b"/>
                      <a:r>
                        <a:rPr lang="en-US" sz="2000" b="1" u="none" strike="noStrike">
                          <a:solidFill>
                            <a:srgbClr val="000000"/>
                          </a:solidFill>
                          <a:effectLst/>
                        </a:rPr>
                        <a:t>Post type</a:t>
                      </a:r>
                      <a:endParaRPr lang="en-US" sz="2000" b="1" i="0" u="none" strike="noStrike">
                        <a:solidFill>
                          <a:srgbClr val="000000"/>
                        </a:solidFill>
                        <a:effectLst/>
                        <a:latin typeface="Aptos Narrow" panose="020B0004020202020204" pitchFamily="34" charset="0"/>
                      </a:endParaRPr>
                    </a:p>
                  </a:txBody>
                  <a:tcPr marL="11103" marR="11103" marT="11103" marB="0" anchor="b"/>
                </a:tc>
                <a:extLst>
                  <a:ext uri="{0D108BD9-81ED-4DB2-BD59-A6C34878D82A}">
                    <a16:rowId xmlns:a16="http://schemas.microsoft.com/office/drawing/2014/main" val="2606464134"/>
                  </a:ext>
                </a:extLst>
              </a:tr>
              <a:tr h="653739">
                <a:tc>
                  <a:txBody>
                    <a:bodyPr/>
                    <a:lstStyle/>
                    <a:p>
                      <a:pPr algn="ctr" fontAlgn="ctr"/>
                      <a:r>
                        <a:rPr lang="en-US" sz="2000" b="1" u="none" strike="noStrike">
                          <a:solidFill>
                            <a:srgbClr val="000000"/>
                          </a:solidFill>
                          <a:effectLst/>
                        </a:rPr>
                        <a:t>Monday</a:t>
                      </a:r>
                      <a:endParaRPr lang="en-US" sz="2000" b="1" i="0" u="none" strike="noStrike">
                        <a:solidFill>
                          <a:srgbClr val="000000"/>
                        </a:solidFill>
                        <a:effectLst/>
                        <a:latin typeface="Aptos Narrow" panose="020B0004020202020204" pitchFamily="34" charset="0"/>
                      </a:endParaRPr>
                    </a:p>
                  </a:txBody>
                  <a:tcPr marL="11103" marR="11103" marT="11103" marB="0" anchor="ctr">
                    <a:noFill/>
                  </a:tcPr>
                </a:tc>
                <a:tc>
                  <a:txBody>
                    <a:bodyPr/>
                    <a:lstStyle/>
                    <a:p>
                      <a:pPr algn="ctr" fontAlgn="ctr"/>
                      <a:r>
                        <a:rPr lang="en-US" sz="2000" b="0" u="none" strike="noStrike">
                          <a:solidFill>
                            <a:srgbClr val="000000"/>
                          </a:solidFill>
                          <a:effectLst/>
                        </a:rPr>
                        <a:t>#Monday #NewReals #Booklovers</a:t>
                      </a:r>
                      <a:endParaRPr lang="en-US" sz="2000" b="0" i="0" u="none" strike="noStrike">
                        <a:solidFill>
                          <a:srgbClr val="000000"/>
                        </a:solidFill>
                        <a:effectLst/>
                        <a:latin typeface="Aptos Narrow" panose="020B0004020202020204" pitchFamily="34" charset="0"/>
                      </a:endParaRPr>
                    </a:p>
                  </a:txBody>
                  <a:tcPr marL="11103" marR="11103" marT="11103" marB="0" anchor="ctr"/>
                </a:tc>
                <a:tc>
                  <a:txBody>
                    <a:bodyPr/>
                    <a:lstStyle/>
                    <a:p>
                      <a:pPr algn="ctr" fontAlgn="ctr"/>
                      <a:r>
                        <a:rPr lang="en-US" sz="2000" b="0" u="none" strike="noStrike">
                          <a:solidFill>
                            <a:srgbClr val="000000"/>
                          </a:solidFill>
                          <a:effectLst/>
                        </a:rPr>
                        <a:t>Striking image of a newly released book.</a:t>
                      </a:r>
                      <a:endParaRPr lang="en-US" sz="2000" b="0" i="0" u="none" strike="noStrike">
                        <a:solidFill>
                          <a:srgbClr val="000000"/>
                        </a:solidFill>
                        <a:effectLst/>
                        <a:latin typeface="Aptos Narrow" panose="020B0004020202020204" pitchFamily="34" charset="0"/>
                      </a:endParaRPr>
                    </a:p>
                  </a:txBody>
                  <a:tcPr marL="11103" marR="11103" marT="11103" marB="0" anchor="ctr"/>
                </a:tc>
                <a:tc>
                  <a:txBody>
                    <a:bodyPr/>
                    <a:lstStyle/>
                    <a:p>
                      <a:pPr algn="ctr" fontAlgn="ctr"/>
                      <a:r>
                        <a:rPr lang="en-US" sz="2000" b="0" u="none" strike="noStrike">
                          <a:solidFill>
                            <a:srgbClr val="000000"/>
                          </a:solidFill>
                          <a:effectLst/>
                        </a:rPr>
                        <a:t>Image</a:t>
                      </a:r>
                      <a:endParaRPr lang="en-US" sz="2000" b="0" i="0" u="none" strike="noStrike">
                        <a:solidFill>
                          <a:srgbClr val="000000"/>
                        </a:solidFill>
                        <a:effectLst/>
                        <a:latin typeface="Aptos Narrow" panose="020B0004020202020204" pitchFamily="34" charset="0"/>
                      </a:endParaRPr>
                    </a:p>
                  </a:txBody>
                  <a:tcPr marL="11103" marR="11103" marT="11103" marB="0" anchor="ctr"/>
                </a:tc>
                <a:extLst>
                  <a:ext uri="{0D108BD9-81ED-4DB2-BD59-A6C34878D82A}">
                    <a16:rowId xmlns:a16="http://schemas.microsoft.com/office/drawing/2014/main" val="3431397861"/>
                  </a:ext>
                </a:extLst>
              </a:tr>
              <a:tr h="959756">
                <a:tc>
                  <a:txBody>
                    <a:bodyPr/>
                    <a:lstStyle/>
                    <a:p>
                      <a:pPr algn="ctr" fontAlgn="ctr"/>
                      <a:r>
                        <a:rPr lang="en-US" sz="2000" b="1" u="none" strike="noStrike">
                          <a:solidFill>
                            <a:srgbClr val="000000"/>
                          </a:solidFill>
                          <a:effectLst/>
                        </a:rPr>
                        <a:t>Tuesday</a:t>
                      </a:r>
                      <a:endParaRPr lang="en-US" sz="2000" b="1" i="0" u="none" strike="noStrike">
                        <a:solidFill>
                          <a:srgbClr val="000000"/>
                        </a:solidFill>
                        <a:effectLst/>
                        <a:latin typeface="Aptos Narrow" panose="020B0004020202020204" pitchFamily="34" charset="0"/>
                      </a:endParaRPr>
                    </a:p>
                  </a:txBody>
                  <a:tcPr marL="11103" marR="11103" marT="11103" marB="0" anchor="ctr">
                    <a:noFill/>
                  </a:tcPr>
                </a:tc>
                <a:tc>
                  <a:txBody>
                    <a:bodyPr/>
                    <a:lstStyle/>
                    <a:p>
                      <a:pPr algn="ctr" fontAlgn="ctr"/>
                      <a:r>
                        <a:rPr lang="en-US" sz="2000" b="0" u="none" strike="noStrike">
                          <a:solidFill>
                            <a:srgbClr val="000000"/>
                          </a:solidFill>
                          <a:effectLst/>
                        </a:rPr>
                        <a:t>#Tuesday #Authors #Comment</a:t>
                      </a:r>
                      <a:endParaRPr lang="en-US" sz="2000" b="0" i="0" u="none" strike="noStrike">
                        <a:solidFill>
                          <a:srgbClr val="000000"/>
                        </a:solidFill>
                        <a:effectLst/>
                        <a:latin typeface="Aptos Narrow" panose="020B0004020202020204" pitchFamily="34" charset="0"/>
                      </a:endParaRPr>
                    </a:p>
                  </a:txBody>
                  <a:tcPr marL="11103" marR="11103" marT="11103" marB="0" anchor="ctr"/>
                </a:tc>
                <a:tc>
                  <a:txBody>
                    <a:bodyPr/>
                    <a:lstStyle/>
                    <a:p>
                      <a:pPr algn="ctr" fontAlgn="b"/>
                      <a:r>
                        <a:rPr lang="en-US" sz="2000" b="0" u="none" strike="noStrike">
                          <a:solidFill>
                            <a:srgbClr val="000000"/>
                          </a:solidFill>
                          <a:effectLst/>
                        </a:rPr>
                        <a:t>Short video clip featuring an in-store author event. Author commenting on their book and what inspired them to write it.</a:t>
                      </a:r>
                      <a:endParaRPr lang="en-US" sz="2000" b="0" i="0" u="none" strike="noStrike">
                        <a:solidFill>
                          <a:srgbClr val="000000"/>
                        </a:solidFill>
                        <a:effectLst/>
                        <a:latin typeface="Aptos Narrow" panose="020B0004020202020204" pitchFamily="34" charset="0"/>
                      </a:endParaRPr>
                    </a:p>
                  </a:txBody>
                  <a:tcPr marL="11103" marR="11103" marT="11103" marB="0" anchor="b"/>
                </a:tc>
                <a:tc>
                  <a:txBody>
                    <a:bodyPr/>
                    <a:lstStyle/>
                    <a:p>
                      <a:pPr algn="ctr" fontAlgn="ctr"/>
                      <a:r>
                        <a:rPr lang="en-US" sz="2000" b="0" u="none" strike="noStrike">
                          <a:solidFill>
                            <a:srgbClr val="000000"/>
                          </a:solidFill>
                          <a:effectLst/>
                        </a:rPr>
                        <a:t>Text</a:t>
                      </a:r>
                      <a:endParaRPr lang="en-US" sz="2000" b="0" i="0" u="none" strike="noStrike">
                        <a:solidFill>
                          <a:srgbClr val="000000"/>
                        </a:solidFill>
                        <a:effectLst/>
                        <a:latin typeface="Aptos Narrow" panose="020B0004020202020204" pitchFamily="34" charset="0"/>
                      </a:endParaRPr>
                    </a:p>
                  </a:txBody>
                  <a:tcPr marL="11103" marR="11103" marT="11103" marB="0" anchor="ctr"/>
                </a:tc>
                <a:extLst>
                  <a:ext uri="{0D108BD9-81ED-4DB2-BD59-A6C34878D82A}">
                    <a16:rowId xmlns:a16="http://schemas.microsoft.com/office/drawing/2014/main" val="3493458000"/>
                  </a:ext>
                </a:extLst>
              </a:tr>
              <a:tr h="1265773">
                <a:tc>
                  <a:txBody>
                    <a:bodyPr/>
                    <a:lstStyle/>
                    <a:p>
                      <a:pPr algn="ctr" fontAlgn="ctr"/>
                      <a:r>
                        <a:rPr lang="en-US" sz="2000" b="1" u="none" strike="noStrike">
                          <a:solidFill>
                            <a:srgbClr val="000000"/>
                          </a:solidFill>
                          <a:effectLst/>
                        </a:rPr>
                        <a:t>Thursday</a:t>
                      </a:r>
                      <a:endParaRPr lang="en-US" sz="2000" b="1" i="0" u="none" strike="noStrike">
                        <a:solidFill>
                          <a:srgbClr val="000000"/>
                        </a:solidFill>
                        <a:effectLst/>
                        <a:latin typeface="Aptos Narrow" panose="020B0004020202020204" pitchFamily="34" charset="0"/>
                      </a:endParaRPr>
                    </a:p>
                  </a:txBody>
                  <a:tcPr marL="11103" marR="11103" marT="11103" marB="0" anchor="ctr">
                    <a:noFill/>
                  </a:tcPr>
                </a:tc>
                <a:tc>
                  <a:txBody>
                    <a:bodyPr/>
                    <a:lstStyle/>
                    <a:p>
                      <a:pPr algn="ctr" fontAlgn="ctr"/>
                      <a:r>
                        <a:rPr lang="en-US" sz="2000" b="0" u="none" strike="noStrike">
                          <a:solidFill>
                            <a:srgbClr val="000000"/>
                          </a:solidFill>
                          <a:effectLst/>
                        </a:rPr>
                        <a:t>#Behindthescene #Book #Booknerd #Thursday #Throwbackthursday</a:t>
                      </a:r>
                      <a:endParaRPr lang="en-US" sz="2000" b="0" i="0" u="none" strike="noStrike">
                        <a:solidFill>
                          <a:srgbClr val="000000"/>
                        </a:solidFill>
                        <a:effectLst/>
                        <a:latin typeface="Aptos Narrow" panose="020B0004020202020204" pitchFamily="34" charset="0"/>
                      </a:endParaRPr>
                    </a:p>
                  </a:txBody>
                  <a:tcPr marL="11103" marR="11103" marT="11103" marB="0" anchor="ctr"/>
                </a:tc>
                <a:tc>
                  <a:txBody>
                    <a:bodyPr/>
                    <a:lstStyle/>
                    <a:p>
                      <a:pPr algn="ctr" fontAlgn="ctr"/>
                      <a:r>
                        <a:rPr lang="en-US" sz="2000" b="0" u="none" strike="noStrike">
                          <a:solidFill>
                            <a:srgbClr val="000000"/>
                          </a:solidFill>
                          <a:effectLst/>
                        </a:rPr>
                        <a:t>Participate in a trending book-related challenge. Fun facts challenge. Review of last week’s progress and discussion. Users experience</a:t>
                      </a:r>
                      <a:br>
                        <a:rPr lang="en-US" sz="2000" b="0" u="none" strike="noStrike">
                          <a:solidFill>
                            <a:srgbClr val="000000"/>
                          </a:solidFill>
                          <a:effectLst/>
                        </a:rPr>
                      </a:br>
                      <a:r>
                        <a:rPr lang="en-US" sz="2000" b="0" u="none" strike="noStrike">
                          <a:solidFill>
                            <a:srgbClr val="000000"/>
                          </a:solidFill>
                          <a:effectLst/>
                        </a:rPr>
                        <a:t>Influencer’s opinion and recommendations.</a:t>
                      </a:r>
                      <a:endParaRPr lang="en-US" sz="2000" b="0" i="0" u="none" strike="noStrike">
                        <a:solidFill>
                          <a:srgbClr val="000000"/>
                        </a:solidFill>
                        <a:effectLst/>
                        <a:latin typeface="Aptos Narrow" panose="020B0004020202020204" pitchFamily="34" charset="0"/>
                      </a:endParaRPr>
                    </a:p>
                  </a:txBody>
                  <a:tcPr marL="11103" marR="11103" marT="11103" marB="0" anchor="ctr"/>
                </a:tc>
                <a:tc>
                  <a:txBody>
                    <a:bodyPr/>
                    <a:lstStyle/>
                    <a:p>
                      <a:pPr algn="ctr" fontAlgn="ctr"/>
                      <a:r>
                        <a:rPr lang="en-US" sz="2000" b="0" u="none" strike="noStrike">
                          <a:solidFill>
                            <a:srgbClr val="000000"/>
                          </a:solidFill>
                          <a:effectLst/>
                        </a:rPr>
                        <a:t>Short Videos</a:t>
                      </a:r>
                      <a:endParaRPr lang="en-US" sz="2000" b="0" i="0" u="none" strike="noStrike">
                        <a:solidFill>
                          <a:srgbClr val="000000"/>
                        </a:solidFill>
                        <a:effectLst/>
                        <a:latin typeface="Aptos Narrow" panose="020B0004020202020204" pitchFamily="34" charset="0"/>
                      </a:endParaRPr>
                    </a:p>
                  </a:txBody>
                  <a:tcPr marL="11103" marR="11103" marT="11103" marB="0" anchor="ctr"/>
                </a:tc>
                <a:extLst>
                  <a:ext uri="{0D108BD9-81ED-4DB2-BD59-A6C34878D82A}">
                    <a16:rowId xmlns:a16="http://schemas.microsoft.com/office/drawing/2014/main" val="3843445145"/>
                  </a:ext>
                </a:extLst>
              </a:tr>
              <a:tr h="959756">
                <a:tc>
                  <a:txBody>
                    <a:bodyPr/>
                    <a:lstStyle/>
                    <a:p>
                      <a:pPr algn="ctr" fontAlgn="ctr"/>
                      <a:r>
                        <a:rPr lang="en-US" sz="2000" b="1" u="none" strike="noStrike">
                          <a:solidFill>
                            <a:srgbClr val="000000"/>
                          </a:solidFill>
                          <a:effectLst/>
                        </a:rPr>
                        <a:t>Friday</a:t>
                      </a:r>
                      <a:endParaRPr lang="en-US" sz="2000" b="1" i="0" u="none" strike="noStrike">
                        <a:solidFill>
                          <a:srgbClr val="000000"/>
                        </a:solidFill>
                        <a:effectLst/>
                        <a:latin typeface="Aptos Narrow" panose="020B0004020202020204" pitchFamily="34" charset="0"/>
                      </a:endParaRPr>
                    </a:p>
                  </a:txBody>
                  <a:tcPr marL="11103" marR="11103" marT="11103" marB="0" anchor="ctr">
                    <a:noFill/>
                  </a:tcPr>
                </a:tc>
                <a:tc>
                  <a:txBody>
                    <a:bodyPr/>
                    <a:lstStyle/>
                    <a:p>
                      <a:pPr algn="ctr" fontAlgn="ctr"/>
                      <a:r>
                        <a:rPr lang="en-US" sz="2000" b="0" u="none" strike="noStrike">
                          <a:solidFill>
                            <a:srgbClr val="000000"/>
                          </a:solidFill>
                          <a:effectLst/>
                        </a:rPr>
                        <a:t>#Friday #Motivation</a:t>
                      </a:r>
                      <a:endParaRPr lang="en-US" sz="2000" b="0" i="0" u="none" strike="noStrike">
                        <a:solidFill>
                          <a:srgbClr val="000000"/>
                        </a:solidFill>
                        <a:effectLst/>
                        <a:latin typeface="Aptos Narrow" panose="020B0004020202020204" pitchFamily="34" charset="0"/>
                      </a:endParaRPr>
                    </a:p>
                  </a:txBody>
                  <a:tcPr marL="11103" marR="11103" marT="11103" marB="0" anchor="ctr"/>
                </a:tc>
                <a:tc>
                  <a:txBody>
                    <a:bodyPr/>
                    <a:lstStyle/>
                    <a:p>
                      <a:pPr algn="ctr" fontAlgn="ctr"/>
                      <a:r>
                        <a:rPr lang="en-US" sz="2000" b="0" u="none" strike="noStrike">
                          <a:solidFill>
                            <a:srgbClr val="000000"/>
                          </a:solidFill>
                          <a:effectLst/>
                        </a:rPr>
                        <a:t>Eye-catching image showcasing a book with / without a famous character to explicitly emphasize on the comfort and anxiety surround bookworms haven at BestReadsUK.</a:t>
                      </a:r>
                      <a:endParaRPr lang="en-US" sz="2000" b="0" i="0" u="none" strike="noStrike">
                        <a:solidFill>
                          <a:srgbClr val="000000"/>
                        </a:solidFill>
                        <a:effectLst/>
                        <a:latin typeface="Aptos Narrow" panose="020B0004020202020204" pitchFamily="34" charset="0"/>
                      </a:endParaRPr>
                    </a:p>
                  </a:txBody>
                  <a:tcPr marL="11103" marR="11103" marT="11103" marB="0" anchor="ctr"/>
                </a:tc>
                <a:tc>
                  <a:txBody>
                    <a:bodyPr/>
                    <a:lstStyle/>
                    <a:p>
                      <a:pPr algn="ctr" fontAlgn="ctr"/>
                      <a:r>
                        <a:rPr lang="en-US" sz="2000" b="0" u="none" strike="noStrike">
                          <a:solidFill>
                            <a:srgbClr val="000000"/>
                          </a:solidFill>
                          <a:effectLst/>
                        </a:rPr>
                        <a:t>Image</a:t>
                      </a:r>
                      <a:endParaRPr lang="en-US" sz="2000" b="0" i="0" u="none" strike="noStrike">
                        <a:solidFill>
                          <a:srgbClr val="000000"/>
                        </a:solidFill>
                        <a:effectLst/>
                        <a:latin typeface="Aptos Narrow" panose="020B0004020202020204" pitchFamily="34" charset="0"/>
                      </a:endParaRPr>
                    </a:p>
                  </a:txBody>
                  <a:tcPr marL="11103" marR="11103" marT="11103" marB="0" anchor="ctr"/>
                </a:tc>
                <a:extLst>
                  <a:ext uri="{0D108BD9-81ED-4DB2-BD59-A6C34878D82A}">
                    <a16:rowId xmlns:a16="http://schemas.microsoft.com/office/drawing/2014/main" val="1922536100"/>
                  </a:ext>
                </a:extLst>
              </a:tr>
              <a:tr h="2183824">
                <a:tc>
                  <a:txBody>
                    <a:bodyPr/>
                    <a:lstStyle/>
                    <a:p>
                      <a:pPr algn="ctr" fontAlgn="ctr"/>
                      <a:r>
                        <a:rPr lang="en-US" sz="2000" b="1" u="none" strike="noStrike">
                          <a:solidFill>
                            <a:srgbClr val="000000"/>
                          </a:solidFill>
                          <a:effectLst/>
                        </a:rPr>
                        <a:t>Saturday</a:t>
                      </a:r>
                      <a:endParaRPr lang="en-US" sz="2000" b="1" i="0" u="none" strike="noStrike">
                        <a:solidFill>
                          <a:srgbClr val="000000"/>
                        </a:solidFill>
                        <a:effectLst/>
                        <a:latin typeface="Aptos Narrow" panose="020B0004020202020204" pitchFamily="34" charset="0"/>
                      </a:endParaRPr>
                    </a:p>
                  </a:txBody>
                  <a:tcPr marL="11103" marR="11103" marT="11103" marB="0" anchor="ctr">
                    <a:noFill/>
                  </a:tcPr>
                </a:tc>
                <a:tc>
                  <a:txBody>
                    <a:bodyPr/>
                    <a:lstStyle/>
                    <a:p>
                      <a:pPr algn="ctr" fontAlgn="ctr"/>
                      <a:r>
                        <a:rPr lang="en-US" sz="2000" b="0" u="none" strike="noStrike">
                          <a:solidFill>
                            <a:srgbClr val="000000"/>
                          </a:solidFill>
                          <a:effectLst/>
                        </a:rPr>
                        <a:t>#Saturday #booklovers #inspiration</a:t>
                      </a:r>
                      <a:endParaRPr lang="en-US" sz="2000" b="0" i="0" u="none" strike="noStrike">
                        <a:solidFill>
                          <a:srgbClr val="000000"/>
                        </a:solidFill>
                        <a:effectLst/>
                        <a:latin typeface="Aptos Narrow" panose="020B0004020202020204" pitchFamily="34" charset="0"/>
                      </a:endParaRPr>
                    </a:p>
                  </a:txBody>
                  <a:tcPr marL="11103" marR="11103" marT="11103" marB="0" anchor="ctr"/>
                </a:tc>
                <a:tc>
                  <a:txBody>
                    <a:bodyPr/>
                    <a:lstStyle/>
                    <a:p>
                      <a:pPr algn="ctr" fontAlgn="b"/>
                      <a:r>
                        <a:rPr lang="en-US" sz="2000" b="0" u="none" strike="noStrike">
                          <a:solidFill>
                            <a:srgbClr val="000000"/>
                          </a:solidFill>
                          <a:effectLst/>
                        </a:rPr>
                        <a:t>Share customer reviews and recommendations</a:t>
                      </a:r>
                      <a:br>
                        <a:rPr lang="en-US" sz="2000" b="0" u="none" strike="noStrike">
                          <a:solidFill>
                            <a:srgbClr val="000000"/>
                          </a:solidFill>
                          <a:effectLst/>
                        </a:rPr>
                      </a:br>
                      <a:r>
                        <a:rPr lang="en-US" sz="2000" b="0" u="none" strike="noStrike">
                          <a:solidFill>
                            <a:srgbClr val="000000"/>
                          </a:solidFill>
                          <a:effectLst/>
                        </a:rPr>
                        <a:t>Have a Q&amp;A session</a:t>
                      </a:r>
                      <a:br>
                        <a:rPr lang="en-US" sz="2000" b="0" u="none" strike="noStrike">
                          <a:solidFill>
                            <a:srgbClr val="000000"/>
                          </a:solidFill>
                          <a:effectLst/>
                        </a:rPr>
                      </a:br>
                      <a:r>
                        <a:rPr lang="en-US" sz="2000" b="0" u="none" strike="noStrike">
                          <a:solidFill>
                            <a:srgbClr val="000000"/>
                          </a:solidFill>
                          <a:effectLst/>
                        </a:rPr>
                        <a:t>Discussions</a:t>
                      </a:r>
                      <a:br>
                        <a:rPr lang="en-US" sz="2000" b="0" u="none" strike="noStrike">
                          <a:solidFill>
                            <a:srgbClr val="000000"/>
                          </a:solidFill>
                          <a:effectLst/>
                        </a:rPr>
                      </a:br>
                      <a:r>
                        <a:rPr lang="en-US" sz="2000" b="0" u="none" strike="noStrike">
                          <a:solidFill>
                            <a:srgbClr val="000000"/>
                          </a:solidFill>
                          <a:effectLst/>
                        </a:rPr>
                        <a:t>Share inspirational book quotes</a:t>
                      </a:r>
                      <a:br>
                        <a:rPr lang="en-US" sz="2000" b="0" u="none" strike="noStrike">
                          <a:solidFill>
                            <a:srgbClr val="000000"/>
                          </a:solidFill>
                          <a:effectLst/>
                        </a:rPr>
                      </a:br>
                      <a:r>
                        <a:rPr lang="en-US" sz="2000" b="0" u="none" strike="noStrike">
                          <a:solidFill>
                            <a:srgbClr val="000000"/>
                          </a:solidFill>
                          <a:effectLst/>
                        </a:rPr>
                        <a:t>Get the chance to get a fee edition of the book or a one-to-one discussion with the author via active participation</a:t>
                      </a:r>
                      <a:br>
                        <a:rPr lang="en-US" sz="2000" b="0" u="none" strike="noStrike">
                          <a:solidFill>
                            <a:srgbClr val="000000"/>
                          </a:solidFill>
                          <a:effectLst/>
                        </a:rPr>
                      </a:br>
                      <a:r>
                        <a:rPr lang="en-US" sz="2000" b="0" u="none" strike="noStrike">
                          <a:solidFill>
                            <a:srgbClr val="000000"/>
                          </a:solidFill>
                          <a:effectLst/>
                        </a:rPr>
                        <a:t>View user-generated contents.</a:t>
                      </a:r>
                      <a:endParaRPr lang="en-US" sz="2000" b="0" i="0" u="none" strike="noStrike">
                        <a:solidFill>
                          <a:srgbClr val="000000"/>
                        </a:solidFill>
                        <a:effectLst/>
                        <a:latin typeface="Aptos Narrow" panose="020B0004020202020204" pitchFamily="34" charset="0"/>
                      </a:endParaRPr>
                    </a:p>
                  </a:txBody>
                  <a:tcPr marL="11103" marR="11103" marT="11103" marB="0" anchor="b"/>
                </a:tc>
                <a:tc>
                  <a:txBody>
                    <a:bodyPr/>
                    <a:lstStyle/>
                    <a:p>
                      <a:pPr algn="ctr" fontAlgn="ctr"/>
                      <a:r>
                        <a:rPr lang="en-US" sz="2000" b="0" u="none" strike="noStrike">
                          <a:solidFill>
                            <a:srgbClr val="000000"/>
                          </a:solidFill>
                          <a:effectLst/>
                        </a:rPr>
                        <a:t>Live Video</a:t>
                      </a:r>
                      <a:endParaRPr lang="en-US" sz="2000" b="0" i="0" u="none" strike="noStrike">
                        <a:solidFill>
                          <a:srgbClr val="000000"/>
                        </a:solidFill>
                        <a:effectLst/>
                        <a:latin typeface="Aptos Narrow" panose="020B0004020202020204" pitchFamily="34" charset="0"/>
                      </a:endParaRPr>
                    </a:p>
                  </a:txBody>
                  <a:tcPr marL="11103" marR="11103" marT="11103" marB="0" anchor="ctr"/>
                </a:tc>
                <a:extLst>
                  <a:ext uri="{0D108BD9-81ED-4DB2-BD59-A6C34878D82A}">
                    <a16:rowId xmlns:a16="http://schemas.microsoft.com/office/drawing/2014/main" val="763356333"/>
                  </a:ext>
                </a:extLst>
              </a:tr>
            </a:tbl>
          </a:graphicData>
        </a:graphic>
      </p:graphicFrame>
    </p:spTree>
    <p:extLst>
      <p:ext uri="{BB962C8B-B14F-4D97-AF65-F5344CB8AC3E}">
        <p14:creationId xmlns:p14="http://schemas.microsoft.com/office/powerpoint/2010/main" val="2728758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10650BA-D090-4A23-98E3-B48BBAEA92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7542"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up of a metal structure&#10;&#10;Description automatically generated">
            <a:extLst>
              <a:ext uri="{FF2B5EF4-FFF2-40B4-BE49-F238E27FC236}">
                <a16:creationId xmlns:a16="http://schemas.microsoft.com/office/drawing/2014/main" id="{611D3385-D42B-C7CA-6C4B-1250584CB2FF}"/>
              </a:ext>
            </a:extLst>
          </p:cNvPr>
          <p:cNvPicPr>
            <a:picLocks noChangeAspect="1"/>
          </p:cNvPicPr>
          <p:nvPr/>
        </p:nvPicPr>
        <p:blipFill rotWithShape="1">
          <a:blip r:embed="rId2"/>
          <a:srcRect l="24264" r="18772" b="-1"/>
          <a:stretch/>
        </p:blipFill>
        <p:spPr>
          <a:xfrm>
            <a:off x="-14290" y="5587"/>
            <a:ext cx="8769247" cy="10275822"/>
          </a:xfrm>
          <a:prstGeom prst="rect">
            <a:avLst/>
          </a:prstGeom>
        </p:spPr>
      </p:pic>
      <p:grpSp>
        <p:nvGrpSpPr>
          <p:cNvPr id="13" name="Group 12">
            <a:extLst>
              <a:ext uri="{FF2B5EF4-FFF2-40B4-BE49-F238E27FC236}">
                <a16:creationId xmlns:a16="http://schemas.microsoft.com/office/drawing/2014/main" id="{FFB939B9-73CE-4644-87BB-72AEBF0011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90" y="-9837"/>
            <a:ext cx="9382247" cy="10312148"/>
            <a:chOff x="-9149" y="3725"/>
            <a:chExt cx="6254832" cy="6887203"/>
          </a:xfrm>
        </p:grpSpPr>
        <p:sp>
          <p:nvSpPr>
            <p:cNvPr id="14" name="Freeform: Shape 13">
              <a:extLst>
                <a:ext uri="{FF2B5EF4-FFF2-40B4-BE49-F238E27FC236}">
                  <a16:creationId xmlns:a16="http://schemas.microsoft.com/office/drawing/2014/main" id="{15F2A0CF-7879-4629-AC2B-4069D77A3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38645"/>
              <a:ext cx="5933139" cy="6387893"/>
            </a:xfrm>
            <a:custGeom>
              <a:avLst/>
              <a:gdLst>
                <a:gd name="connsiteX0" fmla="*/ 5852909 w 5933139"/>
                <a:gd name="connsiteY0" fmla="*/ 2469528 h 6335678"/>
                <a:gd name="connsiteX1" fmla="*/ 5830799 w 5933139"/>
                <a:gd name="connsiteY1" fmla="*/ 2394015 h 6335678"/>
                <a:gd name="connsiteX2" fmla="*/ 5805878 w 5933139"/>
                <a:gd name="connsiteY2" fmla="*/ 2319439 h 6335678"/>
                <a:gd name="connsiteX3" fmla="*/ 5778708 w 5933139"/>
                <a:gd name="connsiteY3" fmla="*/ 2245800 h 6335678"/>
                <a:gd name="connsiteX4" fmla="*/ 5652978 w 5933139"/>
                <a:gd name="connsiteY4" fmla="*/ 1959675 h 6335678"/>
                <a:gd name="connsiteX5" fmla="*/ 5327691 w 5933139"/>
                <a:gd name="connsiteY5" fmla="*/ 1432958 h 6335678"/>
                <a:gd name="connsiteX6" fmla="*/ 4921458 w 5933139"/>
                <a:gd name="connsiteY6" fmla="*/ 973322 h 6335678"/>
                <a:gd name="connsiteX7" fmla="*/ 4450018 w 5933139"/>
                <a:gd name="connsiteY7" fmla="*/ 586764 h 6335678"/>
                <a:gd name="connsiteX8" fmla="*/ 4193311 w 5933139"/>
                <a:gd name="connsiteY8" fmla="*/ 423558 h 6335678"/>
                <a:gd name="connsiteX9" fmla="*/ 3924237 w 5933139"/>
                <a:gd name="connsiteY9" fmla="*/ 281901 h 6335678"/>
                <a:gd name="connsiteX10" fmla="*/ 3352175 w 5933139"/>
                <a:gd name="connsiteY10" fmla="*/ 75786 h 6335678"/>
                <a:gd name="connsiteX11" fmla="*/ 3051997 w 5933139"/>
                <a:gd name="connsiteY11" fmla="*/ 19011 h 6335678"/>
                <a:gd name="connsiteX12" fmla="*/ 2745823 w 5933139"/>
                <a:gd name="connsiteY12" fmla="*/ 86 h 6335678"/>
                <a:gd name="connsiteX13" fmla="*/ 2141720 w 5933139"/>
                <a:gd name="connsiteY13" fmla="*/ 55550 h 6335678"/>
                <a:gd name="connsiteX14" fmla="*/ 1551295 w 5933139"/>
                <a:gd name="connsiteY14" fmla="*/ 216319 h 6335678"/>
                <a:gd name="connsiteX15" fmla="*/ 1001718 w 5933139"/>
                <a:gd name="connsiteY15" fmla="*/ 498134 h 6335678"/>
                <a:gd name="connsiteX16" fmla="*/ 754755 w 5933139"/>
                <a:gd name="connsiteY16" fmla="*/ 685886 h 6335678"/>
                <a:gd name="connsiteX17" fmla="*/ 533462 w 5933139"/>
                <a:gd name="connsiteY17" fmla="*/ 903056 h 6335678"/>
                <a:gd name="connsiteX18" fmla="*/ 0 w 5933139"/>
                <a:gd name="connsiteY18" fmla="*/ 1646568 h 6335678"/>
                <a:gd name="connsiteX19" fmla="*/ 0 w 5933139"/>
                <a:gd name="connsiteY19" fmla="*/ 4709059 h 6335678"/>
                <a:gd name="connsiteX20" fmla="*/ 120671 w 5933139"/>
                <a:gd name="connsiteY20" fmla="*/ 4907491 h 6335678"/>
                <a:gd name="connsiteX21" fmla="*/ 507979 w 5933139"/>
                <a:gd name="connsiteY21" fmla="*/ 5384178 h 6335678"/>
                <a:gd name="connsiteX22" fmla="*/ 972112 w 5933139"/>
                <a:gd name="connsiteY22" fmla="*/ 5778607 h 6335678"/>
                <a:gd name="connsiteX23" fmla="*/ 1229943 w 5933139"/>
                <a:gd name="connsiteY23" fmla="*/ 5939939 h 6335678"/>
                <a:gd name="connsiteX24" fmla="*/ 1502389 w 5933139"/>
                <a:gd name="connsiteY24" fmla="*/ 6073913 h 6335678"/>
                <a:gd name="connsiteX25" fmla="*/ 2673870 w 5933139"/>
                <a:gd name="connsiteY25" fmla="*/ 6333993 h 6335678"/>
                <a:gd name="connsiteX26" fmla="*/ 2749196 w 5933139"/>
                <a:gd name="connsiteY26" fmla="*/ 6335679 h 6335678"/>
                <a:gd name="connsiteX27" fmla="*/ 2787983 w 5933139"/>
                <a:gd name="connsiteY27" fmla="*/ 6335492 h 6335678"/>
                <a:gd name="connsiteX28" fmla="*/ 2826770 w 5933139"/>
                <a:gd name="connsiteY28" fmla="*/ 6334368 h 6335678"/>
                <a:gd name="connsiteX29" fmla="*/ 2981918 w 5933139"/>
                <a:gd name="connsiteY29" fmla="*/ 6319939 h 6335678"/>
                <a:gd name="connsiteX30" fmla="*/ 3285282 w 5933139"/>
                <a:gd name="connsiteY30" fmla="*/ 6241803 h 6335678"/>
                <a:gd name="connsiteX31" fmla="*/ 3566347 w 5933139"/>
                <a:gd name="connsiteY31" fmla="*/ 6104831 h 6335678"/>
                <a:gd name="connsiteX32" fmla="*/ 3818369 w 5933139"/>
                <a:gd name="connsiteY32" fmla="*/ 5926823 h 6335678"/>
                <a:gd name="connsiteX33" fmla="*/ 4044908 w 5933139"/>
                <a:gd name="connsiteY33" fmla="*/ 5726329 h 6335678"/>
                <a:gd name="connsiteX34" fmla="*/ 4151151 w 5933139"/>
                <a:gd name="connsiteY34" fmla="*/ 5622147 h 6335678"/>
                <a:gd name="connsiteX35" fmla="*/ 4253834 w 5933139"/>
                <a:gd name="connsiteY35" fmla="*/ 5516841 h 6335678"/>
                <a:gd name="connsiteX36" fmla="*/ 4452453 w 5933139"/>
                <a:gd name="connsiteY36" fmla="*/ 5306979 h 6335678"/>
                <a:gd name="connsiteX37" fmla="*/ 4548578 w 5933139"/>
                <a:gd name="connsiteY37" fmla="*/ 5202797 h 6335678"/>
                <a:gd name="connsiteX38" fmla="*/ 4596546 w 5933139"/>
                <a:gd name="connsiteY38" fmla="*/ 5151456 h 6335678"/>
                <a:gd name="connsiteX39" fmla="*/ 4643016 w 5933139"/>
                <a:gd name="connsiteY39" fmla="*/ 5103300 h 6335678"/>
                <a:gd name="connsiteX40" fmla="*/ 4739515 w 5933139"/>
                <a:gd name="connsiteY40" fmla="*/ 5013172 h 6335678"/>
                <a:gd name="connsiteX41" fmla="*/ 4842198 w 5933139"/>
                <a:gd name="connsiteY41" fmla="*/ 4930164 h 6335678"/>
                <a:gd name="connsiteX42" fmla="*/ 5071360 w 5933139"/>
                <a:gd name="connsiteY42" fmla="*/ 4780449 h 6335678"/>
                <a:gd name="connsiteX43" fmla="*/ 5332001 w 5933139"/>
                <a:gd name="connsiteY43" fmla="*/ 4615932 h 6335678"/>
                <a:gd name="connsiteX44" fmla="*/ 5397396 w 5933139"/>
                <a:gd name="connsiteY44" fmla="*/ 4563655 h 6335678"/>
                <a:gd name="connsiteX45" fmla="*/ 5459417 w 5933139"/>
                <a:gd name="connsiteY45" fmla="*/ 4505380 h 6335678"/>
                <a:gd name="connsiteX46" fmla="*/ 5567159 w 5933139"/>
                <a:gd name="connsiteY46" fmla="*/ 4374029 h 6335678"/>
                <a:gd name="connsiteX47" fmla="*/ 5651292 w 5933139"/>
                <a:gd name="connsiteY47" fmla="*/ 4231810 h 6335678"/>
                <a:gd name="connsiteX48" fmla="*/ 5716686 w 5933139"/>
                <a:gd name="connsiteY48" fmla="*/ 4085655 h 6335678"/>
                <a:gd name="connsiteX49" fmla="*/ 5820681 w 5933139"/>
                <a:gd name="connsiteY49" fmla="*/ 3791848 h 6335678"/>
                <a:gd name="connsiteX50" fmla="*/ 5898629 w 5933139"/>
                <a:gd name="connsiteY50" fmla="*/ 3487922 h 6335678"/>
                <a:gd name="connsiteX51" fmla="*/ 5932170 w 5933139"/>
                <a:gd name="connsiteY51" fmla="*/ 3174066 h 6335678"/>
                <a:gd name="connsiteX52" fmla="*/ 5872209 w 5933139"/>
                <a:gd name="connsiteY52" fmla="*/ 2545978 h 6335678"/>
                <a:gd name="connsiteX53" fmla="*/ 5852909 w 5933139"/>
                <a:gd name="connsiteY53" fmla="*/ 2469528 h 6335678"/>
                <a:gd name="connsiteX54" fmla="*/ 5507386 w 5933139"/>
                <a:gd name="connsiteY54" fmla="*/ 3724580 h 6335678"/>
                <a:gd name="connsiteX55" fmla="*/ 5453609 w 5933139"/>
                <a:gd name="connsiteY55" fmla="*/ 3989906 h 6335678"/>
                <a:gd name="connsiteX56" fmla="*/ 5344181 w 5933139"/>
                <a:gd name="connsiteY56" fmla="*/ 4220380 h 6335678"/>
                <a:gd name="connsiteX57" fmla="*/ 5171419 w 5933139"/>
                <a:gd name="connsiteY57" fmla="*/ 4388644 h 6335678"/>
                <a:gd name="connsiteX58" fmla="*/ 5057868 w 5933139"/>
                <a:gd name="connsiteY58" fmla="*/ 4453851 h 6335678"/>
                <a:gd name="connsiteX59" fmla="*/ 4930265 w 5933139"/>
                <a:gd name="connsiteY59" fmla="*/ 4516810 h 6335678"/>
                <a:gd name="connsiteX60" fmla="*/ 4660067 w 5933139"/>
                <a:gd name="connsiteY60" fmla="*/ 4664276 h 6335678"/>
                <a:gd name="connsiteX61" fmla="*/ 4408794 w 5933139"/>
                <a:gd name="connsiteY61" fmla="*/ 4857836 h 6335678"/>
                <a:gd name="connsiteX62" fmla="*/ 4352207 w 5933139"/>
                <a:gd name="connsiteY62" fmla="*/ 4911988 h 6335678"/>
                <a:gd name="connsiteX63" fmla="*/ 4299366 w 5933139"/>
                <a:gd name="connsiteY63" fmla="*/ 4965390 h 6335678"/>
                <a:gd name="connsiteX64" fmla="*/ 4197621 w 5933139"/>
                <a:gd name="connsiteY64" fmla="*/ 5074257 h 6335678"/>
                <a:gd name="connsiteX65" fmla="*/ 4008744 w 5933139"/>
                <a:gd name="connsiteY65" fmla="*/ 5297985 h 6335678"/>
                <a:gd name="connsiteX66" fmla="*/ 3917304 w 5933139"/>
                <a:gd name="connsiteY66" fmla="*/ 5409100 h 6335678"/>
                <a:gd name="connsiteX67" fmla="*/ 3826052 w 5933139"/>
                <a:gd name="connsiteY67" fmla="*/ 5518153 h 6335678"/>
                <a:gd name="connsiteX68" fmla="*/ 3637925 w 5933139"/>
                <a:gd name="connsiteY68" fmla="*/ 5725017 h 6335678"/>
                <a:gd name="connsiteX69" fmla="*/ 3433497 w 5933139"/>
                <a:gd name="connsiteY69" fmla="*/ 5906586 h 6335678"/>
                <a:gd name="connsiteX70" fmla="*/ 3204522 w 5933139"/>
                <a:gd name="connsiteY70" fmla="*/ 6046744 h 6335678"/>
                <a:gd name="connsiteX71" fmla="*/ 2950439 w 5933139"/>
                <a:gd name="connsiteY71" fmla="*/ 6129190 h 6335678"/>
                <a:gd name="connsiteX72" fmla="*/ 2816839 w 5933139"/>
                <a:gd name="connsiteY72" fmla="*/ 6146428 h 6335678"/>
                <a:gd name="connsiteX73" fmla="*/ 2749009 w 5933139"/>
                <a:gd name="connsiteY73" fmla="*/ 6149051 h 6335678"/>
                <a:gd name="connsiteX74" fmla="*/ 2678930 w 5933139"/>
                <a:gd name="connsiteY74" fmla="*/ 6148677 h 6335678"/>
                <a:gd name="connsiteX75" fmla="*/ 2125793 w 5933139"/>
                <a:gd name="connsiteY75" fmla="*/ 6065481 h 6335678"/>
                <a:gd name="connsiteX76" fmla="*/ 1610506 w 5933139"/>
                <a:gd name="connsiteY76" fmla="*/ 5851310 h 6335678"/>
                <a:gd name="connsiteX77" fmla="*/ 1373099 w 5933139"/>
                <a:gd name="connsiteY77" fmla="*/ 5706279 h 6335678"/>
                <a:gd name="connsiteX78" fmla="*/ 1315949 w 5933139"/>
                <a:gd name="connsiteY78" fmla="*/ 5666743 h 6335678"/>
                <a:gd name="connsiteX79" fmla="*/ 1259923 w 5933139"/>
                <a:gd name="connsiteY79" fmla="*/ 5625894 h 6335678"/>
                <a:gd name="connsiteX80" fmla="*/ 1204647 w 5933139"/>
                <a:gd name="connsiteY80" fmla="*/ 5583922 h 6335678"/>
                <a:gd name="connsiteX81" fmla="*/ 1150308 w 5933139"/>
                <a:gd name="connsiteY81" fmla="*/ 5540826 h 6335678"/>
                <a:gd name="connsiteX82" fmla="*/ 751569 w 5933139"/>
                <a:gd name="connsiteY82" fmla="*/ 5158015 h 6335678"/>
                <a:gd name="connsiteX83" fmla="*/ 663315 w 5933139"/>
                <a:gd name="connsiteY83" fmla="*/ 5052146 h 6335678"/>
                <a:gd name="connsiteX84" fmla="*/ 580869 w 5933139"/>
                <a:gd name="connsiteY84" fmla="*/ 4942718 h 6335678"/>
                <a:gd name="connsiteX85" fmla="*/ 432279 w 5933139"/>
                <a:gd name="connsiteY85" fmla="*/ 4713369 h 6335678"/>
                <a:gd name="connsiteX86" fmla="*/ 205553 w 5933139"/>
                <a:gd name="connsiteY86" fmla="*/ 4219443 h 6335678"/>
                <a:gd name="connsiteX87" fmla="*/ 79448 w 5933139"/>
                <a:gd name="connsiteY87" fmla="*/ 3693850 h 6335678"/>
                <a:gd name="connsiteX88" fmla="*/ 53590 w 5933139"/>
                <a:gd name="connsiteY88" fmla="*/ 3425339 h 6335678"/>
                <a:gd name="connsiteX89" fmla="*/ 49655 w 5933139"/>
                <a:gd name="connsiteY89" fmla="*/ 3155890 h 6335678"/>
                <a:gd name="connsiteX90" fmla="*/ 67830 w 5933139"/>
                <a:gd name="connsiteY90" fmla="*/ 2886817 h 6335678"/>
                <a:gd name="connsiteX91" fmla="*/ 108679 w 5933139"/>
                <a:gd name="connsiteY91" fmla="*/ 2619992 h 6335678"/>
                <a:gd name="connsiteX92" fmla="*/ 263077 w 5933139"/>
                <a:gd name="connsiteY92" fmla="*/ 2101520 h 6335678"/>
                <a:gd name="connsiteX93" fmla="*/ 837575 w 5933139"/>
                <a:gd name="connsiteY93" fmla="*/ 1186370 h 6335678"/>
                <a:gd name="connsiteX94" fmla="*/ 1031698 w 5933139"/>
                <a:gd name="connsiteY94" fmla="*/ 996932 h 6335678"/>
                <a:gd name="connsiteX95" fmla="*/ 1236688 w 5933139"/>
                <a:gd name="connsiteY95" fmla="*/ 819298 h 6335678"/>
                <a:gd name="connsiteX96" fmla="*/ 1687143 w 5933139"/>
                <a:gd name="connsiteY96" fmla="*/ 511438 h 6335678"/>
                <a:gd name="connsiteX97" fmla="*/ 2196246 w 5933139"/>
                <a:gd name="connsiteY97" fmla="*/ 300639 h 6335678"/>
                <a:gd name="connsiteX98" fmla="*/ 2745823 w 5933139"/>
                <a:gd name="connsiteY98" fmla="*/ 229248 h 6335678"/>
                <a:gd name="connsiteX99" fmla="*/ 3019206 w 5933139"/>
                <a:gd name="connsiteY99" fmla="*/ 252108 h 6335678"/>
                <a:gd name="connsiteX100" fmla="*/ 3288092 w 5933139"/>
                <a:gd name="connsiteY100" fmla="*/ 313006 h 6335678"/>
                <a:gd name="connsiteX101" fmla="*/ 3548172 w 5933139"/>
                <a:gd name="connsiteY101" fmla="*/ 407069 h 6335678"/>
                <a:gd name="connsiteX102" fmla="*/ 3611505 w 5933139"/>
                <a:gd name="connsiteY102" fmla="*/ 435176 h 6335678"/>
                <a:gd name="connsiteX103" fmla="*/ 3674089 w 5933139"/>
                <a:gd name="connsiteY103" fmla="*/ 464968 h 6335678"/>
                <a:gd name="connsiteX104" fmla="*/ 3735736 w 5933139"/>
                <a:gd name="connsiteY104" fmla="*/ 496823 h 6335678"/>
                <a:gd name="connsiteX105" fmla="*/ 3796634 w 5933139"/>
                <a:gd name="connsiteY105" fmla="*/ 530176 h 6335678"/>
                <a:gd name="connsiteX106" fmla="*/ 4251585 w 5933139"/>
                <a:gd name="connsiteY106" fmla="*/ 847405 h 6335678"/>
                <a:gd name="connsiteX107" fmla="*/ 4644515 w 5933139"/>
                <a:gd name="connsiteY107" fmla="*/ 1236775 h 6335678"/>
                <a:gd name="connsiteX108" fmla="*/ 4816527 w 5933139"/>
                <a:gd name="connsiteY108" fmla="*/ 1451883 h 6335678"/>
                <a:gd name="connsiteX109" fmla="*/ 4970738 w 5933139"/>
                <a:gd name="connsiteY109" fmla="*/ 1678610 h 6335678"/>
                <a:gd name="connsiteX110" fmla="*/ 5223885 w 5933139"/>
                <a:gd name="connsiteY110" fmla="*/ 2159232 h 6335678"/>
                <a:gd name="connsiteX111" fmla="*/ 5395709 w 5933139"/>
                <a:gd name="connsiteY111" fmla="*/ 2666087 h 6335678"/>
                <a:gd name="connsiteX112" fmla="*/ 5458855 w 5933139"/>
                <a:gd name="connsiteY112" fmla="*/ 2924292 h 6335678"/>
                <a:gd name="connsiteX113" fmla="*/ 5499142 w 5933139"/>
                <a:gd name="connsiteY113" fmla="*/ 3186995 h 6335678"/>
                <a:gd name="connsiteX114" fmla="*/ 5516755 w 5933139"/>
                <a:gd name="connsiteY114" fmla="*/ 3454007 h 6335678"/>
                <a:gd name="connsiteX115" fmla="*/ 5507386 w 5933139"/>
                <a:gd name="connsiteY115" fmla="*/ 3724580 h 633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5933139" h="6335678">
                  <a:moveTo>
                    <a:pt x="5852909" y="2469528"/>
                  </a:moveTo>
                  <a:lnTo>
                    <a:pt x="5830799" y="2394015"/>
                  </a:lnTo>
                  <a:lnTo>
                    <a:pt x="5805878" y="2319439"/>
                  </a:lnTo>
                  <a:cubicBezTo>
                    <a:pt x="5797446" y="2294705"/>
                    <a:pt x="5787890" y="2270346"/>
                    <a:pt x="5778708" y="2245800"/>
                  </a:cubicBezTo>
                  <a:cubicBezTo>
                    <a:pt x="5740858" y="2148364"/>
                    <a:pt x="5699073" y="2052614"/>
                    <a:pt x="5652978" y="1959675"/>
                  </a:cubicBezTo>
                  <a:cubicBezTo>
                    <a:pt x="5559664" y="1773985"/>
                    <a:pt x="5450986" y="1597663"/>
                    <a:pt x="5327691" y="1432958"/>
                  </a:cubicBezTo>
                  <a:cubicBezTo>
                    <a:pt x="5204960" y="1268067"/>
                    <a:pt x="5068362" y="1114980"/>
                    <a:pt x="4921458" y="973322"/>
                  </a:cubicBezTo>
                  <a:cubicBezTo>
                    <a:pt x="4774742" y="831665"/>
                    <a:pt x="4616408" y="703125"/>
                    <a:pt x="4450018" y="586764"/>
                  </a:cubicBezTo>
                  <a:cubicBezTo>
                    <a:pt x="4366822" y="528489"/>
                    <a:pt x="4281003" y="474337"/>
                    <a:pt x="4193311" y="423558"/>
                  </a:cubicBezTo>
                  <a:cubicBezTo>
                    <a:pt x="4105806" y="372404"/>
                    <a:pt x="4015865" y="325560"/>
                    <a:pt x="3924237" y="281901"/>
                  </a:cubicBezTo>
                  <a:cubicBezTo>
                    <a:pt x="3740983" y="195333"/>
                    <a:pt x="3549483" y="125067"/>
                    <a:pt x="3352175" y="75786"/>
                  </a:cubicBezTo>
                  <a:cubicBezTo>
                    <a:pt x="3253428" y="51240"/>
                    <a:pt x="3153368" y="31565"/>
                    <a:pt x="3051997" y="19011"/>
                  </a:cubicBezTo>
                  <a:cubicBezTo>
                    <a:pt x="2950814" y="5895"/>
                    <a:pt x="2848506" y="-851"/>
                    <a:pt x="2745823" y="86"/>
                  </a:cubicBezTo>
                  <a:cubicBezTo>
                    <a:pt x="2543643" y="1585"/>
                    <a:pt x="2341838" y="20135"/>
                    <a:pt x="2141720" y="55550"/>
                  </a:cubicBezTo>
                  <a:cubicBezTo>
                    <a:pt x="1941976" y="91339"/>
                    <a:pt x="1743356" y="143055"/>
                    <a:pt x="1551295" y="216319"/>
                  </a:cubicBezTo>
                  <a:cubicBezTo>
                    <a:pt x="1359233" y="289396"/>
                    <a:pt x="1173917" y="383459"/>
                    <a:pt x="1001718" y="498134"/>
                  </a:cubicBezTo>
                  <a:cubicBezTo>
                    <a:pt x="915712" y="555659"/>
                    <a:pt x="832141" y="617119"/>
                    <a:pt x="754755" y="685886"/>
                  </a:cubicBezTo>
                  <a:cubicBezTo>
                    <a:pt x="677555" y="754841"/>
                    <a:pt x="604666" y="828293"/>
                    <a:pt x="533462" y="903056"/>
                  </a:cubicBezTo>
                  <a:cubicBezTo>
                    <a:pt x="323413" y="1125660"/>
                    <a:pt x="143906" y="1376370"/>
                    <a:pt x="0" y="1646568"/>
                  </a:cubicBezTo>
                  <a:lnTo>
                    <a:pt x="0" y="4709059"/>
                  </a:lnTo>
                  <a:cubicBezTo>
                    <a:pt x="37850" y="4776702"/>
                    <a:pt x="78136" y="4843033"/>
                    <a:pt x="120671" y="4907491"/>
                  </a:cubicBezTo>
                  <a:cubicBezTo>
                    <a:pt x="234034" y="5078941"/>
                    <a:pt x="365198" y="5239336"/>
                    <a:pt x="507979" y="5384178"/>
                  </a:cubicBezTo>
                  <a:cubicBezTo>
                    <a:pt x="650948" y="5529395"/>
                    <a:pt x="805909" y="5662059"/>
                    <a:pt x="972112" y="5778607"/>
                  </a:cubicBezTo>
                  <a:cubicBezTo>
                    <a:pt x="1055308" y="5836881"/>
                    <a:pt x="1141314" y="5890846"/>
                    <a:pt x="1229943" y="5939939"/>
                  </a:cubicBezTo>
                  <a:cubicBezTo>
                    <a:pt x="1318385" y="5989406"/>
                    <a:pt x="1409450" y="6033815"/>
                    <a:pt x="1502389" y="6073913"/>
                  </a:cubicBezTo>
                  <a:cubicBezTo>
                    <a:pt x="1874145" y="6233559"/>
                    <a:pt x="2272884" y="6320689"/>
                    <a:pt x="2673870" y="6333993"/>
                  </a:cubicBezTo>
                  <a:lnTo>
                    <a:pt x="2749196" y="6335679"/>
                  </a:lnTo>
                  <a:lnTo>
                    <a:pt x="2787983" y="6335492"/>
                  </a:lnTo>
                  <a:lnTo>
                    <a:pt x="2826770" y="6334368"/>
                  </a:lnTo>
                  <a:cubicBezTo>
                    <a:pt x="2878486" y="6332494"/>
                    <a:pt x="2930390" y="6327247"/>
                    <a:pt x="2981918" y="6319939"/>
                  </a:cubicBezTo>
                  <a:cubicBezTo>
                    <a:pt x="3085163" y="6304949"/>
                    <a:pt x="3187096" y="6278529"/>
                    <a:pt x="3285282" y="6241803"/>
                  </a:cubicBezTo>
                  <a:cubicBezTo>
                    <a:pt x="3383467" y="6205265"/>
                    <a:pt x="3477530" y="6158608"/>
                    <a:pt x="3566347" y="6104831"/>
                  </a:cubicBezTo>
                  <a:cubicBezTo>
                    <a:pt x="3655164" y="6051053"/>
                    <a:pt x="3739109" y="5990905"/>
                    <a:pt x="3818369" y="5926823"/>
                  </a:cubicBezTo>
                  <a:cubicBezTo>
                    <a:pt x="3897630" y="5862739"/>
                    <a:pt x="3973143" y="5795471"/>
                    <a:pt x="4044908" y="5726329"/>
                  </a:cubicBezTo>
                  <a:cubicBezTo>
                    <a:pt x="4080884" y="5691852"/>
                    <a:pt x="4116299" y="5656999"/>
                    <a:pt x="4151151" y="5622147"/>
                  </a:cubicBezTo>
                  <a:cubicBezTo>
                    <a:pt x="4185816" y="5586920"/>
                    <a:pt x="4220106" y="5552068"/>
                    <a:pt x="4253834" y="5516841"/>
                  </a:cubicBezTo>
                  <a:cubicBezTo>
                    <a:pt x="4321289" y="5446388"/>
                    <a:pt x="4387808" y="5376871"/>
                    <a:pt x="4452453" y="5306979"/>
                  </a:cubicBezTo>
                  <a:lnTo>
                    <a:pt x="4548578" y="5202797"/>
                  </a:lnTo>
                  <a:lnTo>
                    <a:pt x="4596546" y="5151456"/>
                  </a:lnTo>
                  <a:cubicBezTo>
                    <a:pt x="4612661" y="5134592"/>
                    <a:pt x="4627276" y="5119040"/>
                    <a:pt x="4643016" y="5103300"/>
                  </a:cubicBezTo>
                  <a:cubicBezTo>
                    <a:pt x="4674308" y="5072196"/>
                    <a:pt x="4706162" y="5041841"/>
                    <a:pt x="4739515" y="5013172"/>
                  </a:cubicBezTo>
                  <a:cubicBezTo>
                    <a:pt x="4772493" y="4984128"/>
                    <a:pt x="4806596" y="4956397"/>
                    <a:pt x="4842198" y="4930164"/>
                  </a:cubicBezTo>
                  <a:cubicBezTo>
                    <a:pt x="4913026" y="4876949"/>
                    <a:pt x="4988914" y="4828980"/>
                    <a:pt x="5071360" y="4780449"/>
                  </a:cubicBezTo>
                  <a:cubicBezTo>
                    <a:pt x="5153243" y="4731544"/>
                    <a:pt x="5243372" y="4682076"/>
                    <a:pt x="5332001" y="4615932"/>
                  </a:cubicBezTo>
                  <a:cubicBezTo>
                    <a:pt x="5354111" y="4599443"/>
                    <a:pt x="5376035" y="4582205"/>
                    <a:pt x="5397396" y="4563655"/>
                  </a:cubicBezTo>
                  <a:cubicBezTo>
                    <a:pt x="5418757" y="4545104"/>
                    <a:pt x="5439368" y="4525617"/>
                    <a:pt x="5459417" y="4505380"/>
                  </a:cubicBezTo>
                  <a:cubicBezTo>
                    <a:pt x="5499329" y="4464719"/>
                    <a:pt x="5535493" y="4420311"/>
                    <a:pt x="5567159" y="4374029"/>
                  </a:cubicBezTo>
                  <a:cubicBezTo>
                    <a:pt x="5599388" y="4328121"/>
                    <a:pt x="5626558" y="4279965"/>
                    <a:pt x="5651292" y="4231810"/>
                  </a:cubicBezTo>
                  <a:cubicBezTo>
                    <a:pt x="5675651" y="4183466"/>
                    <a:pt x="5697012" y="4134561"/>
                    <a:pt x="5716686" y="4085655"/>
                  </a:cubicBezTo>
                  <a:cubicBezTo>
                    <a:pt x="5756223" y="3987845"/>
                    <a:pt x="5789576" y="3891158"/>
                    <a:pt x="5820681" y="3791848"/>
                  </a:cubicBezTo>
                  <a:cubicBezTo>
                    <a:pt x="5851972" y="3692726"/>
                    <a:pt x="5878955" y="3591167"/>
                    <a:pt x="5898629" y="3487922"/>
                  </a:cubicBezTo>
                  <a:cubicBezTo>
                    <a:pt x="5918116" y="3384490"/>
                    <a:pt x="5929172" y="3279372"/>
                    <a:pt x="5932170" y="3174066"/>
                  </a:cubicBezTo>
                  <a:cubicBezTo>
                    <a:pt x="5937604" y="2963454"/>
                    <a:pt x="5920552" y="2750968"/>
                    <a:pt x="5872209" y="2545978"/>
                  </a:cubicBezTo>
                  <a:cubicBezTo>
                    <a:pt x="5865838" y="2520307"/>
                    <a:pt x="5860029" y="2494637"/>
                    <a:pt x="5852909" y="2469528"/>
                  </a:cubicBezTo>
                  <a:close/>
                  <a:moveTo>
                    <a:pt x="5507386" y="3724580"/>
                  </a:moveTo>
                  <a:cubicBezTo>
                    <a:pt x="5497830" y="3814521"/>
                    <a:pt x="5480591" y="3905586"/>
                    <a:pt x="5453609" y="3989906"/>
                  </a:cubicBezTo>
                  <a:cubicBezTo>
                    <a:pt x="5426439" y="4074413"/>
                    <a:pt x="5390088" y="4152924"/>
                    <a:pt x="5344181" y="4220380"/>
                  </a:cubicBezTo>
                  <a:cubicBezTo>
                    <a:pt x="5297898" y="4287835"/>
                    <a:pt x="5241311" y="4342549"/>
                    <a:pt x="5171419" y="4388644"/>
                  </a:cubicBezTo>
                  <a:cubicBezTo>
                    <a:pt x="5136755" y="4411879"/>
                    <a:pt x="5098342" y="4433052"/>
                    <a:pt x="5057868" y="4453851"/>
                  </a:cubicBezTo>
                  <a:cubicBezTo>
                    <a:pt x="5017395" y="4474837"/>
                    <a:pt x="4974298" y="4495449"/>
                    <a:pt x="4930265" y="4516810"/>
                  </a:cubicBezTo>
                  <a:cubicBezTo>
                    <a:pt x="4841823" y="4559719"/>
                    <a:pt x="4748696" y="4607126"/>
                    <a:pt x="4660067" y="4664276"/>
                  </a:cubicBezTo>
                  <a:cubicBezTo>
                    <a:pt x="4571251" y="4721238"/>
                    <a:pt x="4486181" y="4786071"/>
                    <a:pt x="4408794" y="4857836"/>
                  </a:cubicBezTo>
                  <a:cubicBezTo>
                    <a:pt x="4389682" y="4875637"/>
                    <a:pt x="4370008" y="4894375"/>
                    <a:pt x="4352207" y="4911988"/>
                  </a:cubicBezTo>
                  <a:lnTo>
                    <a:pt x="4299366" y="4965390"/>
                  </a:lnTo>
                  <a:cubicBezTo>
                    <a:pt x="4264514" y="5001179"/>
                    <a:pt x="4230599" y="5037531"/>
                    <a:pt x="4197621" y="5074257"/>
                  </a:cubicBezTo>
                  <a:cubicBezTo>
                    <a:pt x="4131664" y="5147896"/>
                    <a:pt x="4070204" y="5223784"/>
                    <a:pt x="4008744" y="5297985"/>
                  </a:cubicBezTo>
                  <a:lnTo>
                    <a:pt x="3917304" y="5409100"/>
                  </a:lnTo>
                  <a:cubicBezTo>
                    <a:pt x="3886949" y="5446013"/>
                    <a:pt x="3856782" y="5482364"/>
                    <a:pt x="3826052" y="5518153"/>
                  </a:cubicBezTo>
                  <a:cubicBezTo>
                    <a:pt x="3764592" y="5589544"/>
                    <a:pt x="3702758" y="5659435"/>
                    <a:pt x="3637925" y="5725017"/>
                  </a:cubicBezTo>
                  <a:cubicBezTo>
                    <a:pt x="3573093" y="5790412"/>
                    <a:pt x="3505637" y="5852059"/>
                    <a:pt x="3433497" y="5906586"/>
                  </a:cubicBezTo>
                  <a:cubicBezTo>
                    <a:pt x="3361544" y="5961112"/>
                    <a:pt x="3285469" y="6009268"/>
                    <a:pt x="3204522" y="6046744"/>
                  </a:cubicBezTo>
                  <a:cubicBezTo>
                    <a:pt x="3123763" y="6084594"/>
                    <a:pt x="3038506" y="6112513"/>
                    <a:pt x="2950439" y="6129190"/>
                  </a:cubicBezTo>
                  <a:cubicBezTo>
                    <a:pt x="2906405" y="6137809"/>
                    <a:pt x="2861810" y="6143055"/>
                    <a:pt x="2816839" y="6146428"/>
                  </a:cubicBezTo>
                  <a:cubicBezTo>
                    <a:pt x="2794354" y="6147927"/>
                    <a:pt x="2771681" y="6148677"/>
                    <a:pt x="2749009" y="6149051"/>
                  </a:cubicBezTo>
                  <a:lnTo>
                    <a:pt x="2678930" y="6148677"/>
                  </a:lnTo>
                  <a:cubicBezTo>
                    <a:pt x="2491927" y="6144367"/>
                    <a:pt x="2305675" y="6116260"/>
                    <a:pt x="2125793" y="6065481"/>
                  </a:cubicBezTo>
                  <a:cubicBezTo>
                    <a:pt x="1945911" y="6014515"/>
                    <a:pt x="1773524" y="5940501"/>
                    <a:pt x="1610506" y="5851310"/>
                  </a:cubicBezTo>
                  <a:cubicBezTo>
                    <a:pt x="1528997" y="5806714"/>
                    <a:pt x="1449924" y="5757808"/>
                    <a:pt x="1373099" y="5706279"/>
                  </a:cubicBezTo>
                  <a:lnTo>
                    <a:pt x="1315949" y="5666743"/>
                  </a:lnTo>
                  <a:lnTo>
                    <a:pt x="1259923" y="5625894"/>
                  </a:lnTo>
                  <a:lnTo>
                    <a:pt x="1204647" y="5583922"/>
                  </a:lnTo>
                  <a:cubicBezTo>
                    <a:pt x="1186284" y="5569869"/>
                    <a:pt x="1168483" y="5555066"/>
                    <a:pt x="1150308" y="5540826"/>
                  </a:cubicBezTo>
                  <a:cubicBezTo>
                    <a:pt x="1006402" y="5424839"/>
                    <a:pt x="872615" y="5296860"/>
                    <a:pt x="751569" y="5158015"/>
                  </a:cubicBezTo>
                  <a:cubicBezTo>
                    <a:pt x="721214" y="5123350"/>
                    <a:pt x="691983" y="5087935"/>
                    <a:pt x="663315" y="5052146"/>
                  </a:cubicBezTo>
                  <a:cubicBezTo>
                    <a:pt x="635021" y="5016170"/>
                    <a:pt x="607289" y="4980006"/>
                    <a:pt x="580869" y="4942718"/>
                  </a:cubicBezTo>
                  <a:cubicBezTo>
                    <a:pt x="527654" y="4868517"/>
                    <a:pt x="478186" y="4791880"/>
                    <a:pt x="432279" y="4713369"/>
                  </a:cubicBezTo>
                  <a:cubicBezTo>
                    <a:pt x="340651" y="4556159"/>
                    <a:pt x="264764" y="4390330"/>
                    <a:pt x="205553" y="4219443"/>
                  </a:cubicBezTo>
                  <a:cubicBezTo>
                    <a:pt x="146154" y="4048555"/>
                    <a:pt x="104369" y="3872045"/>
                    <a:pt x="79448" y="3693850"/>
                  </a:cubicBezTo>
                  <a:cubicBezTo>
                    <a:pt x="67268" y="3604659"/>
                    <a:pt x="58087" y="3515092"/>
                    <a:pt x="53590" y="3425339"/>
                  </a:cubicBezTo>
                  <a:cubicBezTo>
                    <a:pt x="47969" y="3335585"/>
                    <a:pt x="47406" y="3245644"/>
                    <a:pt x="49655" y="3155890"/>
                  </a:cubicBezTo>
                  <a:cubicBezTo>
                    <a:pt x="52278" y="3066137"/>
                    <a:pt x="58274" y="2976383"/>
                    <a:pt x="67830" y="2886817"/>
                  </a:cubicBezTo>
                  <a:cubicBezTo>
                    <a:pt x="77761" y="2797438"/>
                    <a:pt x="91253" y="2708246"/>
                    <a:pt x="108679" y="2619992"/>
                  </a:cubicBezTo>
                  <a:cubicBezTo>
                    <a:pt x="143906" y="2443108"/>
                    <a:pt x="195809" y="2269409"/>
                    <a:pt x="263077" y="2101520"/>
                  </a:cubicBezTo>
                  <a:cubicBezTo>
                    <a:pt x="397614" y="1765740"/>
                    <a:pt x="593048" y="1453382"/>
                    <a:pt x="837575" y="1186370"/>
                  </a:cubicBezTo>
                  <a:cubicBezTo>
                    <a:pt x="898473" y="1119289"/>
                    <a:pt x="964242" y="1056893"/>
                    <a:pt x="1031698" y="996932"/>
                  </a:cubicBezTo>
                  <a:cubicBezTo>
                    <a:pt x="1099154" y="936784"/>
                    <a:pt x="1166235" y="876261"/>
                    <a:pt x="1236688" y="819298"/>
                  </a:cubicBezTo>
                  <a:cubicBezTo>
                    <a:pt x="1377221" y="704999"/>
                    <a:pt x="1526935" y="600442"/>
                    <a:pt x="1687143" y="511438"/>
                  </a:cubicBezTo>
                  <a:cubicBezTo>
                    <a:pt x="1847163" y="422621"/>
                    <a:pt x="2017676" y="348795"/>
                    <a:pt x="2196246" y="300639"/>
                  </a:cubicBezTo>
                  <a:cubicBezTo>
                    <a:pt x="2374629" y="251921"/>
                    <a:pt x="2560320" y="227749"/>
                    <a:pt x="2745823" y="229248"/>
                  </a:cubicBezTo>
                  <a:cubicBezTo>
                    <a:pt x="2837076" y="230372"/>
                    <a:pt x="2928516" y="238055"/>
                    <a:pt x="3019206" y="252108"/>
                  </a:cubicBezTo>
                  <a:cubicBezTo>
                    <a:pt x="3109710" y="266724"/>
                    <a:pt x="3199650" y="286773"/>
                    <a:pt x="3288092" y="313006"/>
                  </a:cubicBezTo>
                  <a:cubicBezTo>
                    <a:pt x="3376347" y="339426"/>
                    <a:pt x="3463477" y="370343"/>
                    <a:pt x="3548172" y="407069"/>
                  </a:cubicBezTo>
                  <a:cubicBezTo>
                    <a:pt x="3569345" y="416438"/>
                    <a:pt x="3590519" y="425432"/>
                    <a:pt x="3611505" y="435176"/>
                  </a:cubicBezTo>
                  <a:lnTo>
                    <a:pt x="3674089" y="464968"/>
                  </a:lnTo>
                  <a:lnTo>
                    <a:pt x="3735736" y="496823"/>
                  </a:lnTo>
                  <a:cubicBezTo>
                    <a:pt x="3756160" y="507690"/>
                    <a:pt x="3776397" y="519120"/>
                    <a:pt x="3796634" y="530176"/>
                  </a:cubicBezTo>
                  <a:cubicBezTo>
                    <a:pt x="3957965" y="621054"/>
                    <a:pt x="4110303" y="728046"/>
                    <a:pt x="4251585" y="847405"/>
                  </a:cubicBezTo>
                  <a:cubicBezTo>
                    <a:pt x="4393242" y="966390"/>
                    <a:pt x="4524781" y="1096991"/>
                    <a:pt x="4644515" y="1236775"/>
                  </a:cubicBezTo>
                  <a:cubicBezTo>
                    <a:pt x="4704663" y="1306479"/>
                    <a:pt x="4762375" y="1378057"/>
                    <a:pt x="4816527" y="1451883"/>
                  </a:cubicBezTo>
                  <a:cubicBezTo>
                    <a:pt x="4870679" y="1525897"/>
                    <a:pt x="4922020" y="1601598"/>
                    <a:pt x="4970738" y="1678610"/>
                  </a:cubicBezTo>
                  <a:cubicBezTo>
                    <a:pt x="5067799" y="1833008"/>
                    <a:pt x="5152494" y="1993965"/>
                    <a:pt x="5223885" y="2159232"/>
                  </a:cubicBezTo>
                  <a:cubicBezTo>
                    <a:pt x="5295275" y="2324686"/>
                    <a:pt x="5349615" y="2495199"/>
                    <a:pt x="5395709" y="2666087"/>
                  </a:cubicBezTo>
                  <a:cubicBezTo>
                    <a:pt x="5418757" y="2751718"/>
                    <a:pt x="5440680" y="2837537"/>
                    <a:pt x="5458855" y="2924292"/>
                  </a:cubicBezTo>
                  <a:cubicBezTo>
                    <a:pt x="5477406" y="3011048"/>
                    <a:pt x="5490522" y="3098740"/>
                    <a:pt x="5499142" y="3186995"/>
                  </a:cubicBezTo>
                  <a:cubicBezTo>
                    <a:pt x="5507761" y="3275250"/>
                    <a:pt x="5513944" y="3364254"/>
                    <a:pt x="5516755" y="3454007"/>
                  </a:cubicBezTo>
                  <a:cubicBezTo>
                    <a:pt x="5518629" y="3543761"/>
                    <a:pt x="5516755" y="3634264"/>
                    <a:pt x="5507386" y="3724580"/>
                  </a:cubicBezTo>
                  <a:close/>
                </a:path>
              </a:pathLst>
            </a:custGeom>
            <a:solidFill>
              <a:schemeClr val="bg1">
                <a:alpha val="30000"/>
              </a:schemeClr>
            </a:solidFill>
            <a:ln w="18736"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C7E50BFD-51AC-4ACE-820C-A285E6672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41478"/>
              <a:ext cx="5953893" cy="6434152"/>
            </a:xfrm>
            <a:custGeom>
              <a:avLst/>
              <a:gdLst>
                <a:gd name="connsiteX0" fmla="*/ 2739452 w 5953893"/>
                <a:gd name="connsiteY0" fmla="*/ 0 h 6434152"/>
                <a:gd name="connsiteX1" fmla="*/ 0 w 5953893"/>
                <a:gd name="connsiteY1" fmla="*/ 1610693 h 6434152"/>
                <a:gd name="connsiteX2" fmla="*/ 0 w 5953893"/>
                <a:gd name="connsiteY2" fmla="*/ 4823273 h 6434152"/>
                <a:gd name="connsiteX3" fmla="*/ 352456 w 5953893"/>
                <a:gd name="connsiteY3" fmla="*/ 5326193 h 6434152"/>
                <a:gd name="connsiteX4" fmla="*/ 2739452 w 5953893"/>
                <a:gd name="connsiteY4" fmla="*/ 6434153 h 6434152"/>
                <a:gd name="connsiteX5" fmla="*/ 4618282 w 5953893"/>
                <a:gd name="connsiteY5" fmla="*/ 5167859 h 6434152"/>
                <a:gd name="connsiteX6" fmla="*/ 5860029 w 5953893"/>
                <a:gd name="connsiteY6" fmla="*/ 3948409 h 6434152"/>
                <a:gd name="connsiteX7" fmla="*/ 2739452 w 5953893"/>
                <a:gd name="connsiteY7" fmla="*/ 0 h 6434152"/>
                <a:gd name="connsiteX8" fmla="*/ 5317011 w 5953893"/>
                <a:gd name="connsiteY8" fmla="*/ 3797009 h 6434152"/>
                <a:gd name="connsiteX9" fmla="*/ 5176478 w 5953893"/>
                <a:gd name="connsiteY9" fmla="*/ 4100747 h 6434152"/>
                <a:gd name="connsiteX10" fmla="*/ 4942257 w 5953893"/>
                <a:gd name="connsiteY10" fmla="*/ 4250274 h 6434152"/>
                <a:gd name="connsiteX11" fmla="*/ 4216171 w 5953893"/>
                <a:gd name="connsiteY11" fmla="*/ 4773243 h 6434152"/>
                <a:gd name="connsiteX12" fmla="*/ 3905125 w 5953893"/>
                <a:gd name="connsiteY12" fmla="*/ 5105837 h 6434152"/>
                <a:gd name="connsiteX13" fmla="*/ 3308329 w 5953893"/>
                <a:gd name="connsiteY13" fmla="*/ 5682022 h 6434152"/>
                <a:gd name="connsiteX14" fmla="*/ 2739452 w 5953893"/>
                <a:gd name="connsiteY14" fmla="*/ 5870898 h 6434152"/>
                <a:gd name="connsiteX15" fmla="*/ 1647419 w 5953893"/>
                <a:gd name="connsiteY15" fmla="*/ 5625809 h 6434152"/>
                <a:gd name="connsiteX16" fmla="*/ 781175 w 5953893"/>
                <a:gd name="connsiteY16" fmla="*/ 4960620 h 6434152"/>
                <a:gd name="connsiteX17" fmla="*/ 312545 w 5953893"/>
                <a:gd name="connsiteY17" fmla="*/ 4165205 h 6434152"/>
                <a:gd name="connsiteX18" fmla="*/ 142032 w 5953893"/>
                <a:gd name="connsiteY18" fmla="*/ 3217451 h 6434152"/>
                <a:gd name="connsiteX19" fmla="*/ 347210 w 5953893"/>
                <a:gd name="connsiteY19" fmla="*/ 2181444 h 6434152"/>
                <a:gd name="connsiteX20" fmla="*/ 906155 w 5953893"/>
                <a:gd name="connsiteY20" fmla="*/ 1337497 h 6434152"/>
                <a:gd name="connsiteX21" fmla="*/ 2739265 w 5953893"/>
                <a:gd name="connsiteY21" fmla="*/ 563818 h 6434152"/>
                <a:gd name="connsiteX22" fmla="*/ 3849849 w 5953893"/>
                <a:gd name="connsiteY22" fmla="*/ 881796 h 6434152"/>
                <a:gd name="connsiteX23" fmla="*/ 4834515 w 5953893"/>
                <a:gd name="connsiteY23" fmla="*/ 1742419 h 6434152"/>
                <a:gd name="connsiteX24" fmla="*/ 5325256 w 5953893"/>
                <a:gd name="connsiteY24" fmla="*/ 2742076 h 6434152"/>
                <a:gd name="connsiteX25" fmla="*/ 5317011 w 5953893"/>
                <a:gd name="connsiteY25" fmla="*/ 3797009 h 643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53893" h="6434152">
                  <a:moveTo>
                    <a:pt x="2739452" y="0"/>
                  </a:moveTo>
                  <a:cubicBezTo>
                    <a:pt x="1568346" y="0"/>
                    <a:pt x="546204" y="647950"/>
                    <a:pt x="0" y="1610693"/>
                  </a:cubicBezTo>
                  <a:lnTo>
                    <a:pt x="0" y="4823273"/>
                  </a:lnTo>
                  <a:cubicBezTo>
                    <a:pt x="101746" y="5002593"/>
                    <a:pt x="219793" y="5171045"/>
                    <a:pt x="352456" y="5326193"/>
                  </a:cubicBezTo>
                  <a:cubicBezTo>
                    <a:pt x="932013" y="6005060"/>
                    <a:pt x="1786453" y="6434153"/>
                    <a:pt x="2739452" y="6434153"/>
                  </a:cubicBezTo>
                  <a:cubicBezTo>
                    <a:pt x="3612442" y="6434153"/>
                    <a:pt x="4046220" y="5750227"/>
                    <a:pt x="4618282" y="5167859"/>
                  </a:cubicBezTo>
                  <a:cubicBezTo>
                    <a:pt x="5190344" y="4585679"/>
                    <a:pt x="5621311" y="4803036"/>
                    <a:pt x="5860029" y="3948409"/>
                  </a:cubicBezTo>
                  <a:cubicBezTo>
                    <a:pt x="6403423" y="2003810"/>
                    <a:pt x="4485244" y="0"/>
                    <a:pt x="2739452" y="0"/>
                  </a:cubicBezTo>
                  <a:close/>
                  <a:moveTo>
                    <a:pt x="5317011" y="3797009"/>
                  </a:moveTo>
                  <a:cubicBezTo>
                    <a:pt x="5275976" y="3943538"/>
                    <a:pt x="5228756" y="4045658"/>
                    <a:pt x="5176478" y="4100747"/>
                  </a:cubicBezTo>
                  <a:cubicBezTo>
                    <a:pt x="5131883" y="4147591"/>
                    <a:pt x="5061991" y="4186004"/>
                    <a:pt x="4942257" y="4250274"/>
                  </a:cubicBezTo>
                  <a:cubicBezTo>
                    <a:pt x="4753381" y="4351458"/>
                    <a:pt x="4494613" y="4489929"/>
                    <a:pt x="4216171" y="4773243"/>
                  </a:cubicBezTo>
                  <a:cubicBezTo>
                    <a:pt x="4106555" y="4884733"/>
                    <a:pt x="4004247" y="4997159"/>
                    <a:pt x="3905125" y="5105837"/>
                  </a:cubicBezTo>
                  <a:cubicBezTo>
                    <a:pt x="3701071" y="5329753"/>
                    <a:pt x="3508260" y="5541302"/>
                    <a:pt x="3308329" y="5682022"/>
                  </a:cubicBezTo>
                  <a:cubicBezTo>
                    <a:pt x="3122826" y="5812624"/>
                    <a:pt x="2947441" y="5870898"/>
                    <a:pt x="2739452" y="5870898"/>
                  </a:cubicBezTo>
                  <a:cubicBezTo>
                    <a:pt x="2357765" y="5870898"/>
                    <a:pt x="1990319" y="5788452"/>
                    <a:pt x="1647419" y="5625809"/>
                  </a:cubicBezTo>
                  <a:cubicBezTo>
                    <a:pt x="1319509" y="5470286"/>
                    <a:pt x="1019893" y="5240187"/>
                    <a:pt x="781175" y="4960620"/>
                  </a:cubicBezTo>
                  <a:cubicBezTo>
                    <a:pt x="579370" y="4724151"/>
                    <a:pt x="421598" y="4456576"/>
                    <a:pt x="312545" y="4165205"/>
                  </a:cubicBezTo>
                  <a:cubicBezTo>
                    <a:pt x="199369" y="3863153"/>
                    <a:pt x="142032" y="3544237"/>
                    <a:pt x="142032" y="3217451"/>
                  </a:cubicBezTo>
                  <a:cubicBezTo>
                    <a:pt x="142032" y="2857688"/>
                    <a:pt x="211174" y="2509166"/>
                    <a:pt x="347210" y="2181444"/>
                  </a:cubicBezTo>
                  <a:cubicBezTo>
                    <a:pt x="478561" y="1865339"/>
                    <a:pt x="666688" y="1581275"/>
                    <a:pt x="906155" y="1337497"/>
                  </a:cubicBezTo>
                  <a:cubicBezTo>
                    <a:pt x="1396334" y="838512"/>
                    <a:pt x="2047469" y="563818"/>
                    <a:pt x="2739265" y="563818"/>
                  </a:cubicBezTo>
                  <a:cubicBezTo>
                    <a:pt x="3094157" y="563818"/>
                    <a:pt x="3478280" y="673808"/>
                    <a:pt x="3849849" y="881796"/>
                  </a:cubicBezTo>
                  <a:cubicBezTo>
                    <a:pt x="4226851" y="1092783"/>
                    <a:pt x="4567316" y="1390338"/>
                    <a:pt x="4834515" y="1742419"/>
                  </a:cubicBezTo>
                  <a:cubicBezTo>
                    <a:pt x="5070798" y="2053653"/>
                    <a:pt x="5240374" y="2399363"/>
                    <a:pt x="5325256" y="2742076"/>
                  </a:cubicBezTo>
                  <a:cubicBezTo>
                    <a:pt x="5414634" y="3102964"/>
                    <a:pt x="5411824" y="3458044"/>
                    <a:pt x="5317011" y="3797009"/>
                  </a:cubicBezTo>
                  <a:close/>
                </a:path>
              </a:pathLst>
            </a:custGeom>
            <a:solidFill>
              <a:schemeClr val="bg1">
                <a:alpha val="30000"/>
              </a:schemeClr>
            </a:solidFill>
            <a:ln w="18736"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A0394888-C50F-41C1-92D4-0E2B4315A8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31462"/>
              <a:ext cx="5953893" cy="6444167"/>
            </a:xfrm>
            <a:custGeom>
              <a:avLst/>
              <a:gdLst>
                <a:gd name="connsiteX0" fmla="*/ 2739452 w 5953893"/>
                <a:gd name="connsiteY0" fmla="*/ 0 h 6434152"/>
                <a:gd name="connsiteX1" fmla="*/ 0 w 5953893"/>
                <a:gd name="connsiteY1" fmla="*/ 1610693 h 6434152"/>
                <a:gd name="connsiteX2" fmla="*/ 0 w 5953893"/>
                <a:gd name="connsiteY2" fmla="*/ 4823273 h 6434152"/>
                <a:gd name="connsiteX3" fmla="*/ 352456 w 5953893"/>
                <a:gd name="connsiteY3" fmla="*/ 5326193 h 6434152"/>
                <a:gd name="connsiteX4" fmla="*/ 2739452 w 5953893"/>
                <a:gd name="connsiteY4" fmla="*/ 6434153 h 6434152"/>
                <a:gd name="connsiteX5" fmla="*/ 4618282 w 5953893"/>
                <a:gd name="connsiteY5" fmla="*/ 5167859 h 6434152"/>
                <a:gd name="connsiteX6" fmla="*/ 5860029 w 5953893"/>
                <a:gd name="connsiteY6" fmla="*/ 3948409 h 6434152"/>
                <a:gd name="connsiteX7" fmla="*/ 2739452 w 5953893"/>
                <a:gd name="connsiteY7" fmla="*/ 0 h 6434152"/>
                <a:gd name="connsiteX8" fmla="*/ 5208520 w 5953893"/>
                <a:gd name="connsiteY8" fmla="*/ 3766654 h 6434152"/>
                <a:gd name="connsiteX9" fmla="*/ 5094782 w 5953893"/>
                <a:gd name="connsiteY9" fmla="*/ 4022985 h 6434152"/>
                <a:gd name="connsiteX10" fmla="*/ 4888855 w 5953893"/>
                <a:gd name="connsiteY10" fmla="*/ 4150777 h 6434152"/>
                <a:gd name="connsiteX11" fmla="*/ 4135411 w 5953893"/>
                <a:gd name="connsiteY11" fmla="*/ 4694170 h 6434152"/>
                <a:gd name="connsiteX12" fmla="*/ 3821555 w 5953893"/>
                <a:gd name="connsiteY12" fmla="*/ 5029762 h 6434152"/>
                <a:gd name="connsiteX13" fmla="*/ 2739265 w 5953893"/>
                <a:gd name="connsiteY13" fmla="*/ 5758097 h 6434152"/>
                <a:gd name="connsiteX14" fmla="*/ 1695575 w 5953893"/>
                <a:gd name="connsiteY14" fmla="*/ 5523876 h 6434152"/>
                <a:gd name="connsiteX15" fmla="*/ 866619 w 5953893"/>
                <a:gd name="connsiteY15" fmla="*/ 4887356 h 6434152"/>
                <a:gd name="connsiteX16" fmla="*/ 417851 w 5953893"/>
                <a:gd name="connsiteY16" fmla="*/ 4125481 h 6434152"/>
                <a:gd name="connsiteX17" fmla="*/ 254645 w 5953893"/>
                <a:gd name="connsiteY17" fmla="*/ 3217264 h 6434152"/>
                <a:gd name="connsiteX18" fmla="*/ 451204 w 5953893"/>
                <a:gd name="connsiteY18" fmla="*/ 2224540 h 6434152"/>
                <a:gd name="connsiteX19" fmla="*/ 986540 w 5953893"/>
                <a:gd name="connsiteY19" fmla="*/ 1416383 h 6434152"/>
                <a:gd name="connsiteX20" fmla="*/ 2739452 w 5953893"/>
                <a:gd name="connsiteY20" fmla="*/ 676244 h 6434152"/>
                <a:gd name="connsiteX21" fmla="*/ 3794947 w 5953893"/>
                <a:gd name="connsiteY21" fmla="*/ 979795 h 6434152"/>
                <a:gd name="connsiteX22" fmla="*/ 4744762 w 5953893"/>
                <a:gd name="connsiteY22" fmla="*/ 1810250 h 6434152"/>
                <a:gd name="connsiteX23" fmla="*/ 5215827 w 5953893"/>
                <a:gd name="connsiteY23" fmla="*/ 2768871 h 6434152"/>
                <a:gd name="connsiteX24" fmla="*/ 5208520 w 5953893"/>
                <a:gd name="connsiteY24" fmla="*/ 3766654 h 643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953893" h="6434152">
                  <a:moveTo>
                    <a:pt x="2739452" y="0"/>
                  </a:moveTo>
                  <a:cubicBezTo>
                    <a:pt x="1568346" y="0"/>
                    <a:pt x="546204" y="647950"/>
                    <a:pt x="0" y="1610693"/>
                  </a:cubicBezTo>
                  <a:lnTo>
                    <a:pt x="0" y="4823273"/>
                  </a:lnTo>
                  <a:cubicBezTo>
                    <a:pt x="101746" y="5002593"/>
                    <a:pt x="219793" y="5171045"/>
                    <a:pt x="352456" y="5326193"/>
                  </a:cubicBezTo>
                  <a:cubicBezTo>
                    <a:pt x="932013" y="6005060"/>
                    <a:pt x="1786453" y="6434153"/>
                    <a:pt x="2739452" y="6434153"/>
                  </a:cubicBezTo>
                  <a:cubicBezTo>
                    <a:pt x="3612442" y="6434153"/>
                    <a:pt x="4046220" y="5750227"/>
                    <a:pt x="4618282" y="5167859"/>
                  </a:cubicBezTo>
                  <a:cubicBezTo>
                    <a:pt x="5190344" y="4585679"/>
                    <a:pt x="5621311" y="4803036"/>
                    <a:pt x="5860029" y="3948409"/>
                  </a:cubicBezTo>
                  <a:cubicBezTo>
                    <a:pt x="6403423" y="2003810"/>
                    <a:pt x="4485244" y="0"/>
                    <a:pt x="2739452" y="0"/>
                  </a:cubicBezTo>
                  <a:close/>
                  <a:moveTo>
                    <a:pt x="5208520" y="3766654"/>
                  </a:moveTo>
                  <a:cubicBezTo>
                    <a:pt x="5173667" y="3891634"/>
                    <a:pt x="5133194" y="3982699"/>
                    <a:pt x="5094782" y="4022985"/>
                  </a:cubicBezTo>
                  <a:cubicBezTo>
                    <a:pt x="5060492" y="4058962"/>
                    <a:pt x="4984792" y="4099435"/>
                    <a:pt x="4888855" y="4150777"/>
                  </a:cubicBezTo>
                  <a:cubicBezTo>
                    <a:pt x="4693420" y="4255333"/>
                    <a:pt x="4426033" y="4398489"/>
                    <a:pt x="4135411" y="4694170"/>
                  </a:cubicBezTo>
                  <a:cubicBezTo>
                    <a:pt x="4024297" y="4807158"/>
                    <a:pt x="3921239" y="4920334"/>
                    <a:pt x="3821555" y="5029762"/>
                  </a:cubicBezTo>
                  <a:cubicBezTo>
                    <a:pt x="3385341" y="5508324"/>
                    <a:pt x="3138940" y="5758097"/>
                    <a:pt x="2739265" y="5758097"/>
                  </a:cubicBezTo>
                  <a:cubicBezTo>
                    <a:pt x="2374442" y="5758097"/>
                    <a:pt x="2023297" y="5679211"/>
                    <a:pt x="1695575" y="5523876"/>
                  </a:cubicBezTo>
                  <a:cubicBezTo>
                    <a:pt x="1381906" y="5375098"/>
                    <a:pt x="1095219" y="5154930"/>
                    <a:pt x="866619" y="4887356"/>
                  </a:cubicBezTo>
                  <a:cubicBezTo>
                    <a:pt x="673246" y="4661005"/>
                    <a:pt x="522220" y="4404673"/>
                    <a:pt x="417851" y="4125481"/>
                  </a:cubicBezTo>
                  <a:cubicBezTo>
                    <a:pt x="309547" y="3836171"/>
                    <a:pt x="254645" y="3530558"/>
                    <a:pt x="254645" y="3217264"/>
                  </a:cubicBezTo>
                  <a:cubicBezTo>
                    <a:pt x="254645" y="2872490"/>
                    <a:pt x="320790" y="2538585"/>
                    <a:pt x="451204" y="2224540"/>
                  </a:cubicBezTo>
                  <a:cubicBezTo>
                    <a:pt x="577121" y="1921739"/>
                    <a:pt x="757191" y="1649855"/>
                    <a:pt x="986540" y="1416383"/>
                  </a:cubicBezTo>
                  <a:cubicBezTo>
                    <a:pt x="1455357" y="939134"/>
                    <a:pt x="2078011" y="676244"/>
                    <a:pt x="2739452" y="676244"/>
                  </a:cubicBezTo>
                  <a:cubicBezTo>
                    <a:pt x="3075232" y="676244"/>
                    <a:pt x="3440243" y="781175"/>
                    <a:pt x="3794947" y="979795"/>
                  </a:cubicBezTo>
                  <a:cubicBezTo>
                    <a:pt x="4158459" y="1183286"/>
                    <a:pt x="4486931" y="1470348"/>
                    <a:pt x="4744762" y="1810250"/>
                  </a:cubicBezTo>
                  <a:cubicBezTo>
                    <a:pt x="4971862" y="2109491"/>
                    <a:pt x="5134693" y="2440961"/>
                    <a:pt x="5215827" y="2768871"/>
                  </a:cubicBezTo>
                  <a:cubicBezTo>
                    <a:pt x="5300334" y="3110834"/>
                    <a:pt x="5297898" y="3446614"/>
                    <a:pt x="5208520" y="3766654"/>
                  </a:cubicBezTo>
                  <a:close/>
                </a:path>
              </a:pathLst>
            </a:custGeom>
            <a:solidFill>
              <a:schemeClr val="bg1">
                <a:alpha val="30000"/>
              </a:schemeClr>
            </a:solidFill>
            <a:ln w="18736" cap="flat">
              <a:noFill/>
              <a:prstDash val="solid"/>
              <a:miter/>
            </a:ln>
          </p:spPr>
          <p:txBody>
            <a:bodyPr rtlCol="0" anchor="ctr"/>
            <a:lstStyle/>
            <a:p>
              <a:endParaRPr lang="en-US" dirty="0"/>
            </a:p>
          </p:txBody>
        </p:sp>
        <p:sp useBgFill="1">
          <p:nvSpPr>
            <p:cNvPr id="17" name="Freeform: Shape 16">
              <a:extLst>
                <a:ext uri="{FF2B5EF4-FFF2-40B4-BE49-F238E27FC236}">
                  <a16:creationId xmlns:a16="http://schemas.microsoft.com/office/drawing/2014/main" id="{F22C906F-48B7-4ABF-B36E-0C0A056A5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3725"/>
              <a:ext cx="5855313" cy="6880645"/>
            </a:xfrm>
            <a:custGeom>
              <a:avLst/>
              <a:gdLst>
                <a:gd name="connsiteX0" fmla="*/ 5855313 w 5855313"/>
                <a:gd name="connsiteY0" fmla="*/ 4717843 h 6880645"/>
                <a:gd name="connsiteX1" fmla="*/ 5855313 w 5855313"/>
                <a:gd name="connsiteY1" fmla="*/ 6880645 h 6880645"/>
                <a:gd name="connsiteX2" fmla="*/ 0 w 5855313"/>
                <a:gd name="connsiteY2" fmla="*/ 6880645 h 6880645"/>
                <a:gd name="connsiteX3" fmla="*/ 0 w 5855313"/>
                <a:gd name="connsiteY3" fmla="*/ 5268859 h 6880645"/>
                <a:gd name="connsiteX4" fmla="*/ 36130 w 5855313"/>
                <a:gd name="connsiteY4" fmla="*/ 5327430 h 6880645"/>
                <a:gd name="connsiteX5" fmla="*/ 2782721 w 5855313"/>
                <a:gd name="connsiteY5" fmla="*/ 6765687 h 6880645"/>
                <a:gd name="connsiteX6" fmla="*/ 5834702 w 5855313"/>
                <a:gd name="connsiteY6" fmla="*/ 4773305 h 6880645"/>
                <a:gd name="connsiteX7" fmla="*/ 9148 w 5855313"/>
                <a:gd name="connsiteY7" fmla="*/ 0 h 6880645"/>
                <a:gd name="connsiteX8" fmla="*/ 5855312 w 5855313"/>
                <a:gd name="connsiteY8" fmla="*/ 0 h 6880645"/>
                <a:gd name="connsiteX9" fmla="*/ 5855312 w 5855313"/>
                <a:gd name="connsiteY9" fmla="*/ 96759 h 6880645"/>
                <a:gd name="connsiteX10" fmla="*/ 5855313 w 5855313"/>
                <a:gd name="connsiteY10" fmla="*/ 96759 h 6880645"/>
                <a:gd name="connsiteX11" fmla="*/ 5855313 w 5855313"/>
                <a:gd name="connsiteY11" fmla="*/ 2289203 h 6880645"/>
                <a:gd name="connsiteX12" fmla="*/ 5834702 w 5855313"/>
                <a:gd name="connsiteY12" fmla="*/ 2233742 h 6880645"/>
                <a:gd name="connsiteX13" fmla="*/ 2782721 w 5855313"/>
                <a:gd name="connsiteY13" fmla="*/ 241359 h 6880645"/>
                <a:gd name="connsiteX14" fmla="*/ 36130 w 5855313"/>
                <a:gd name="connsiteY14" fmla="*/ 1679616 h 6880645"/>
                <a:gd name="connsiteX15" fmla="*/ 0 w 5855313"/>
                <a:gd name="connsiteY15" fmla="*/ 1738187 h 6880645"/>
                <a:gd name="connsiteX16" fmla="*/ 0 w 5855313"/>
                <a:gd name="connsiteY16" fmla="*/ 96759 h 6880645"/>
                <a:gd name="connsiteX17" fmla="*/ 9148 w 5855313"/>
                <a:gd name="connsiteY17" fmla="*/ 96759 h 6880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5313" h="6880645">
                  <a:moveTo>
                    <a:pt x="5855313" y="4717843"/>
                  </a:moveTo>
                  <a:lnTo>
                    <a:pt x="5855313" y="6880645"/>
                  </a:lnTo>
                  <a:lnTo>
                    <a:pt x="0" y="6880645"/>
                  </a:lnTo>
                  <a:lnTo>
                    <a:pt x="0" y="5268859"/>
                  </a:lnTo>
                  <a:lnTo>
                    <a:pt x="36130" y="5327430"/>
                  </a:lnTo>
                  <a:cubicBezTo>
                    <a:pt x="631370" y="6195172"/>
                    <a:pt x="1639396" y="6765687"/>
                    <a:pt x="2782721" y="6765687"/>
                  </a:cubicBezTo>
                  <a:cubicBezTo>
                    <a:pt x="4154711" y="6765687"/>
                    <a:pt x="5331871" y="5944145"/>
                    <a:pt x="5834702" y="4773305"/>
                  </a:cubicBezTo>
                  <a:close/>
                  <a:moveTo>
                    <a:pt x="9148" y="0"/>
                  </a:moveTo>
                  <a:lnTo>
                    <a:pt x="5855312" y="0"/>
                  </a:lnTo>
                  <a:lnTo>
                    <a:pt x="5855312" y="96759"/>
                  </a:lnTo>
                  <a:lnTo>
                    <a:pt x="5855313" y="96759"/>
                  </a:lnTo>
                  <a:lnTo>
                    <a:pt x="5855313" y="2289203"/>
                  </a:lnTo>
                  <a:lnTo>
                    <a:pt x="5834702" y="2233742"/>
                  </a:lnTo>
                  <a:cubicBezTo>
                    <a:pt x="5331871" y="1062902"/>
                    <a:pt x="4154711" y="241359"/>
                    <a:pt x="2782721" y="241359"/>
                  </a:cubicBezTo>
                  <a:cubicBezTo>
                    <a:pt x="1639396" y="241359"/>
                    <a:pt x="631370" y="811875"/>
                    <a:pt x="36130" y="1679616"/>
                  </a:cubicBezTo>
                  <a:lnTo>
                    <a:pt x="0" y="1738187"/>
                  </a:lnTo>
                  <a:lnTo>
                    <a:pt x="0" y="96759"/>
                  </a:lnTo>
                  <a:lnTo>
                    <a:pt x="9148" y="9675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B4ABE2AA-A788-450F-94A8-AED4B698F3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6370"/>
              <a:ext cx="6254832" cy="6864558"/>
            </a:xfrm>
            <a:custGeom>
              <a:avLst/>
              <a:gdLst>
                <a:gd name="connsiteX0" fmla="*/ 2766060 w 6254832"/>
                <a:gd name="connsiteY0" fmla="*/ 0 h 6864558"/>
                <a:gd name="connsiteX1" fmla="*/ 0 w 6254832"/>
                <a:gd name="connsiteY1" fmla="*/ 1340683 h 6864558"/>
                <a:gd name="connsiteX2" fmla="*/ 0 w 6254832"/>
                <a:gd name="connsiteY2" fmla="*/ 2201306 h 6864558"/>
                <a:gd name="connsiteX3" fmla="*/ 1312 w 6254832"/>
                <a:gd name="connsiteY3" fmla="*/ 2197746 h 6864558"/>
                <a:gd name="connsiteX4" fmla="*/ 612723 w 6254832"/>
                <a:gd name="connsiteY4" fmla="*/ 1201649 h 6864558"/>
                <a:gd name="connsiteX5" fmla="*/ 1571344 w 6254832"/>
                <a:gd name="connsiteY5" fmla="*/ 483245 h 6864558"/>
                <a:gd name="connsiteX6" fmla="*/ 1641235 w 6254832"/>
                <a:gd name="connsiteY6" fmla="*/ 452328 h 6864558"/>
                <a:gd name="connsiteX7" fmla="*/ 1711502 w 6254832"/>
                <a:gd name="connsiteY7" fmla="*/ 422348 h 6864558"/>
                <a:gd name="connsiteX8" fmla="*/ 1783080 w 6254832"/>
                <a:gd name="connsiteY8" fmla="*/ 395178 h 6864558"/>
                <a:gd name="connsiteX9" fmla="*/ 1855220 w 6254832"/>
                <a:gd name="connsiteY9" fmla="*/ 369133 h 6864558"/>
                <a:gd name="connsiteX10" fmla="*/ 1928297 w 6254832"/>
                <a:gd name="connsiteY10" fmla="*/ 345711 h 6864558"/>
                <a:gd name="connsiteX11" fmla="*/ 2001749 w 6254832"/>
                <a:gd name="connsiteY11" fmla="*/ 323600 h 6864558"/>
                <a:gd name="connsiteX12" fmla="*/ 2076138 w 6254832"/>
                <a:gd name="connsiteY12" fmla="*/ 304300 h 6864558"/>
                <a:gd name="connsiteX13" fmla="*/ 2113426 w 6254832"/>
                <a:gd name="connsiteY13" fmla="*/ 294744 h 6864558"/>
                <a:gd name="connsiteX14" fmla="*/ 2132163 w 6254832"/>
                <a:gd name="connsiteY14" fmla="*/ 290060 h 6864558"/>
                <a:gd name="connsiteX15" fmla="*/ 2151089 w 6254832"/>
                <a:gd name="connsiteY15" fmla="*/ 286312 h 6864558"/>
                <a:gd name="connsiteX16" fmla="*/ 2763249 w 6254832"/>
                <a:gd name="connsiteY16" fmla="*/ 218482 h 6864558"/>
                <a:gd name="connsiteX17" fmla="*/ 3372225 w 6254832"/>
                <a:gd name="connsiteY17" fmla="*/ 301302 h 6864558"/>
                <a:gd name="connsiteX18" fmla="*/ 3663596 w 6254832"/>
                <a:gd name="connsiteY18" fmla="*/ 398364 h 6864558"/>
                <a:gd name="connsiteX19" fmla="*/ 3941663 w 6254832"/>
                <a:gd name="connsiteY19" fmla="*/ 526717 h 6864558"/>
                <a:gd name="connsiteX20" fmla="*/ 4204366 w 6254832"/>
                <a:gd name="connsiteY20" fmla="*/ 681678 h 6864558"/>
                <a:gd name="connsiteX21" fmla="*/ 4450018 w 6254832"/>
                <a:gd name="connsiteY21" fmla="*/ 860061 h 6864558"/>
                <a:gd name="connsiteX22" fmla="*/ 4678992 w 6254832"/>
                <a:gd name="connsiteY22" fmla="*/ 1057181 h 6864558"/>
                <a:gd name="connsiteX23" fmla="*/ 4889791 w 6254832"/>
                <a:gd name="connsiteY23" fmla="*/ 1271166 h 6864558"/>
                <a:gd name="connsiteX24" fmla="*/ 5083164 w 6254832"/>
                <a:gd name="connsiteY24" fmla="*/ 1498642 h 6864558"/>
                <a:gd name="connsiteX25" fmla="*/ 5257987 w 6254832"/>
                <a:gd name="connsiteY25" fmla="*/ 1738484 h 6864558"/>
                <a:gd name="connsiteX26" fmla="*/ 5413510 w 6254832"/>
                <a:gd name="connsiteY26" fmla="*/ 1989195 h 6864558"/>
                <a:gd name="connsiteX27" fmla="*/ 5548609 w 6254832"/>
                <a:gd name="connsiteY27" fmla="*/ 2249462 h 6864558"/>
                <a:gd name="connsiteX28" fmla="*/ 5747791 w 6254832"/>
                <a:gd name="connsiteY28" fmla="*/ 2795666 h 6864558"/>
                <a:gd name="connsiteX29" fmla="*/ 5806814 w 6254832"/>
                <a:gd name="connsiteY29" fmla="*/ 3078980 h 6864558"/>
                <a:gd name="connsiteX30" fmla="*/ 5816933 w 6254832"/>
                <a:gd name="connsiteY30" fmla="*/ 3150558 h 6864558"/>
                <a:gd name="connsiteX31" fmla="*/ 5825178 w 6254832"/>
                <a:gd name="connsiteY31" fmla="*/ 3222323 h 6864558"/>
                <a:gd name="connsiteX32" fmla="*/ 5831923 w 6254832"/>
                <a:gd name="connsiteY32" fmla="*/ 3294276 h 6864558"/>
                <a:gd name="connsiteX33" fmla="*/ 5836233 w 6254832"/>
                <a:gd name="connsiteY33" fmla="*/ 3366416 h 6864558"/>
                <a:gd name="connsiteX34" fmla="*/ 5833047 w 6254832"/>
                <a:gd name="connsiteY34" fmla="*/ 3655726 h 6864558"/>
                <a:gd name="connsiteX35" fmla="*/ 5827426 w 6254832"/>
                <a:gd name="connsiteY35" fmla="*/ 3728054 h 6864558"/>
                <a:gd name="connsiteX36" fmla="*/ 5819556 w 6254832"/>
                <a:gd name="connsiteY36" fmla="*/ 3800194 h 6864558"/>
                <a:gd name="connsiteX37" fmla="*/ 5809063 w 6254832"/>
                <a:gd name="connsiteY37" fmla="*/ 3872147 h 6864558"/>
                <a:gd name="connsiteX38" fmla="*/ 5796696 w 6254832"/>
                <a:gd name="connsiteY38" fmla="*/ 3943912 h 6864558"/>
                <a:gd name="connsiteX39" fmla="*/ 5725305 w 6254832"/>
                <a:gd name="connsiteY39" fmla="*/ 4225165 h 6864558"/>
                <a:gd name="connsiteX40" fmla="*/ 5605384 w 6254832"/>
                <a:gd name="connsiteY40" fmla="*/ 4478312 h 6864558"/>
                <a:gd name="connsiteX41" fmla="*/ 5412573 w 6254832"/>
                <a:gd name="connsiteY41" fmla="*/ 4677306 h 6864558"/>
                <a:gd name="connsiteX42" fmla="*/ 5155867 w 6254832"/>
                <a:gd name="connsiteY42" fmla="*/ 4834703 h 6864558"/>
                <a:gd name="connsiteX43" fmla="*/ 4645452 w 6254832"/>
                <a:gd name="connsiteY43" fmla="*/ 5207396 h 6864558"/>
                <a:gd name="connsiteX44" fmla="*/ 4536211 w 6254832"/>
                <a:gd name="connsiteY44" fmla="*/ 5319072 h 6864558"/>
                <a:gd name="connsiteX45" fmla="*/ 4430343 w 6254832"/>
                <a:gd name="connsiteY45" fmla="*/ 5432061 h 6864558"/>
                <a:gd name="connsiteX46" fmla="*/ 4220668 w 6254832"/>
                <a:gd name="connsiteY46" fmla="*/ 5657663 h 6864558"/>
                <a:gd name="connsiteX47" fmla="*/ 4115174 w 6254832"/>
                <a:gd name="connsiteY47" fmla="*/ 5768777 h 6864558"/>
                <a:gd name="connsiteX48" fmla="*/ 4007245 w 6254832"/>
                <a:gd name="connsiteY48" fmla="*/ 5876707 h 6864558"/>
                <a:gd name="connsiteX49" fmla="*/ 3781081 w 6254832"/>
                <a:gd name="connsiteY49" fmla="*/ 6078887 h 6864558"/>
                <a:gd name="connsiteX50" fmla="*/ 3534493 w 6254832"/>
                <a:gd name="connsiteY50" fmla="*/ 6249775 h 6864558"/>
                <a:gd name="connsiteX51" fmla="*/ 3265232 w 6254832"/>
                <a:gd name="connsiteY51" fmla="*/ 6373068 h 6864558"/>
                <a:gd name="connsiteX52" fmla="*/ 3194779 w 6254832"/>
                <a:gd name="connsiteY52" fmla="*/ 6394804 h 6864558"/>
                <a:gd name="connsiteX53" fmla="*/ 3123575 w 6254832"/>
                <a:gd name="connsiteY53" fmla="*/ 6412792 h 6864558"/>
                <a:gd name="connsiteX54" fmla="*/ 3051435 w 6254832"/>
                <a:gd name="connsiteY54" fmla="*/ 6426471 h 6864558"/>
                <a:gd name="connsiteX55" fmla="*/ 2978733 w 6254832"/>
                <a:gd name="connsiteY55" fmla="*/ 6436214 h 6864558"/>
                <a:gd name="connsiteX56" fmla="*/ 2905656 w 6254832"/>
                <a:gd name="connsiteY56" fmla="*/ 6442211 h 6864558"/>
                <a:gd name="connsiteX57" fmla="*/ 2832204 w 6254832"/>
                <a:gd name="connsiteY57" fmla="*/ 6444459 h 6864558"/>
                <a:gd name="connsiteX58" fmla="*/ 2758565 w 6254832"/>
                <a:gd name="connsiteY58" fmla="*/ 6443335 h 6864558"/>
                <a:gd name="connsiteX59" fmla="*/ 2683239 w 6254832"/>
                <a:gd name="connsiteY59" fmla="*/ 6438463 h 6864558"/>
                <a:gd name="connsiteX60" fmla="*/ 2091503 w 6254832"/>
                <a:gd name="connsiteY60" fmla="*/ 6343275 h 6864558"/>
                <a:gd name="connsiteX61" fmla="*/ 1948347 w 6254832"/>
                <a:gd name="connsiteY61" fmla="*/ 6301490 h 6864558"/>
                <a:gd name="connsiteX62" fmla="*/ 1807626 w 6254832"/>
                <a:gd name="connsiteY62" fmla="*/ 6252585 h 6864558"/>
                <a:gd name="connsiteX63" fmla="*/ 1738297 w 6254832"/>
                <a:gd name="connsiteY63" fmla="*/ 6225790 h 6864558"/>
                <a:gd name="connsiteX64" fmla="*/ 1669529 w 6254832"/>
                <a:gd name="connsiteY64" fmla="*/ 6197684 h 6864558"/>
                <a:gd name="connsiteX65" fmla="*/ 1635239 w 6254832"/>
                <a:gd name="connsiteY65" fmla="*/ 6183630 h 6864558"/>
                <a:gd name="connsiteX66" fmla="*/ 1601699 w 6254832"/>
                <a:gd name="connsiteY66" fmla="*/ 6167891 h 6864558"/>
                <a:gd name="connsiteX67" fmla="*/ 1534618 w 6254832"/>
                <a:gd name="connsiteY67" fmla="*/ 6136411 h 6864558"/>
                <a:gd name="connsiteX68" fmla="*/ 592299 w 6254832"/>
                <a:gd name="connsiteY68" fmla="*/ 5443116 h 6864558"/>
                <a:gd name="connsiteX69" fmla="*/ 0 w 6254832"/>
                <a:gd name="connsiteY69" fmla="*/ 4496675 h 6864558"/>
                <a:gd name="connsiteX70" fmla="*/ 0 w 6254832"/>
                <a:gd name="connsiteY70" fmla="*/ 5523875 h 6864558"/>
                <a:gd name="connsiteX71" fmla="*/ 2766060 w 6254832"/>
                <a:gd name="connsiteY71" fmla="*/ 6864559 h 6864558"/>
                <a:gd name="connsiteX72" fmla="*/ 6254833 w 6254832"/>
                <a:gd name="connsiteY72" fmla="*/ 3432373 h 6864558"/>
                <a:gd name="connsiteX73" fmla="*/ 2766060 w 6254832"/>
                <a:gd name="connsiteY73" fmla="*/ 0 h 686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254832" h="6864558">
                  <a:moveTo>
                    <a:pt x="2766060" y="0"/>
                  </a:moveTo>
                  <a:cubicBezTo>
                    <a:pt x="1639549" y="0"/>
                    <a:pt x="637831" y="525405"/>
                    <a:pt x="0" y="1340683"/>
                  </a:cubicBezTo>
                  <a:lnTo>
                    <a:pt x="0" y="2201306"/>
                  </a:lnTo>
                  <a:cubicBezTo>
                    <a:pt x="375" y="2200181"/>
                    <a:pt x="937" y="2198870"/>
                    <a:pt x="1312" y="2197746"/>
                  </a:cubicBezTo>
                  <a:cubicBezTo>
                    <a:pt x="142969" y="1837045"/>
                    <a:pt x="347959" y="1497143"/>
                    <a:pt x="612723" y="1201649"/>
                  </a:cubicBezTo>
                  <a:cubicBezTo>
                    <a:pt x="876550" y="906155"/>
                    <a:pt x="1201836" y="655258"/>
                    <a:pt x="1571344" y="483245"/>
                  </a:cubicBezTo>
                  <a:lnTo>
                    <a:pt x="1641235" y="452328"/>
                  </a:lnTo>
                  <a:cubicBezTo>
                    <a:pt x="1664658" y="442210"/>
                    <a:pt x="1687518" y="430967"/>
                    <a:pt x="1711502" y="422348"/>
                  </a:cubicBezTo>
                  <a:lnTo>
                    <a:pt x="1783080" y="395178"/>
                  </a:lnTo>
                  <a:cubicBezTo>
                    <a:pt x="1807064" y="386372"/>
                    <a:pt x="1830674" y="376441"/>
                    <a:pt x="1855220" y="369133"/>
                  </a:cubicBezTo>
                  <a:lnTo>
                    <a:pt x="1928297" y="345711"/>
                  </a:lnTo>
                  <a:cubicBezTo>
                    <a:pt x="1952656" y="338028"/>
                    <a:pt x="1976828" y="329409"/>
                    <a:pt x="2001749" y="323600"/>
                  </a:cubicBezTo>
                  <a:lnTo>
                    <a:pt x="2076138" y="304300"/>
                  </a:lnTo>
                  <a:lnTo>
                    <a:pt x="2113426" y="294744"/>
                  </a:lnTo>
                  <a:lnTo>
                    <a:pt x="2132163" y="290060"/>
                  </a:lnTo>
                  <a:lnTo>
                    <a:pt x="2151089" y="286312"/>
                  </a:lnTo>
                  <a:cubicBezTo>
                    <a:pt x="2351395" y="241716"/>
                    <a:pt x="2557322" y="219044"/>
                    <a:pt x="2763249" y="218482"/>
                  </a:cubicBezTo>
                  <a:cubicBezTo>
                    <a:pt x="2968802" y="218294"/>
                    <a:pt x="3174167" y="247900"/>
                    <a:pt x="3372225" y="301302"/>
                  </a:cubicBezTo>
                  <a:cubicBezTo>
                    <a:pt x="3471347" y="327910"/>
                    <a:pt x="3568596" y="360513"/>
                    <a:pt x="3663596" y="398364"/>
                  </a:cubicBezTo>
                  <a:cubicBezTo>
                    <a:pt x="3758784" y="435652"/>
                    <a:pt x="3851348" y="479311"/>
                    <a:pt x="3941663" y="526717"/>
                  </a:cubicBezTo>
                  <a:cubicBezTo>
                    <a:pt x="4031979" y="573936"/>
                    <a:pt x="4119297" y="626402"/>
                    <a:pt x="4204366" y="681678"/>
                  </a:cubicBezTo>
                  <a:cubicBezTo>
                    <a:pt x="4289060" y="737516"/>
                    <a:pt x="4370944" y="797289"/>
                    <a:pt x="4450018" y="860061"/>
                  </a:cubicBezTo>
                  <a:cubicBezTo>
                    <a:pt x="4529091" y="922832"/>
                    <a:pt x="4605540" y="988601"/>
                    <a:pt x="4678992" y="1057181"/>
                  </a:cubicBezTo>
                  <a:cubicBezTo>
                    <a:pt x="4752444" y="1125574"/>
                    <a:pt x="4822335" y="1197527"/>
                    <a:pt x="4889791" y="1271166"/>
                  </a:cubicBezTo>
                  <a:cubicBezTo>
                    <a:pt x="4957247" y="1344805"/>
                    <a:pt x="5021705" y="1420693"/>
                    <a:pt x="5083164" y="1498642"/>
                  </a:cubicBezTo>
                  <a:cubicBezTo>
                    <a:pt x="5144062" y="1576965"/>
                    <a:pt x="5202899" y="1656601"/>
                    <a:pt x="5257987" y="1738484"/>
                  </a:cubicBezTo>
                  <a:cubicBezTo>
                    <a:pt x="5313076" y="1820368"/>
                    <a:pt x="5365354" y="1903751"/>
                    <a:pt x="5413510" y="1989195"/>
                  </a:cubicBezTo>
                  <a:cubicBezTo>
                    <a:pt x="5462041" y="2074451"/>
                    <a:pt x="5507011" y="2161207"/>
                    <a:pt x="5548609" y="2249462"/>
                  </a:cubicBezTo>
                  <a:cubicBezTo>
                    <a:pt x="5631430" y="2426158"/>
                    <a:pt x="5698323" y="2608851"/>
                    <a:pt x="5747791" y="2795666"/>
                  </a:cubicBezTo>
                  <a:cubicBezTo>
                    <a:pt x="5771963" y="2889167"/>
                    <a:pt x="5791825" y="2983792"/>
                    <a:pt x="5806814" y="3078980"/>
                  </a:cubicBezTo>
                  <a:cubicBezTo>
                    <a:pt x="5810562" y="3102777"/>
                    <a:pt x="5814497" y="3126574"/>
                    <a:pt x="5816933" y="3150558"/>
                  </a:cubicBezTo>
                  <a:cubicBezTo>
                    <a:pt x="5819556" y="3174542"/>
                    <a:pt x="5823304" y="3198339"/>
                    <a:pt x="5825178" y="3222323"/>
                  </a:cubicBezTo>
                  <a:cubicBezTo>
                    <a:pt x="5827426" y="3246308"/>
                    <a:pt x="5830050" y="3270292"/>
                    <a:pt x="5831923" y="3294276"/>
                  </a:cubicBezTo>
                  <a:lnTo>
                    <a:pt x="5836233" y="3366416"/>
                  </a:lnTo>
                  <a:cubicBezTo>
                    <a:pt x="5839981" y="3462728"/>
                    <a:pt x="5839981" y="3559227"/>
                    <a:pt x="5833047" y="3655726"/>
                  </a:cubicBezTo>
                  <a:cubicBezTo>
                    <a:pt x="5830986" y="3679711"/>
                    <a:pt x="5830237" y="3704069"/>
                    <a:pt x="5827426" y="3728054"/>
                  </a:cubicBezTo>
                  <a:lnTo>
                    <a:pt x="5819556" y="3800194"/>
                  </a:lnTo>
                  <a:lnTo>
                    <a:pt x="5809063" y="3872147"/>
                  </a:lnTo>
                  <a:cubicBezTo>
                    <a:pt x="5805690" y="3896131"/>
                    <a:pt x="5800818" y="3919928"/>
                    <a:pt x="5796696" y="3943912"/>
                  </a:cubicBezTo>
                  <a:cubicBezTo>
                    <a:pt x="5778708" y="4039287"/>
                    <a:pt x="5755848" y="4134662"/>
                    <a:pt x="5725305" y="4225165"/>
                  </a:cubicBezTo>
                  <a:cubicBezTo>
                    <a:pt x="5694763" y="4315669"/>
                    <a:pt x="5656726" y="4402237"/>
                    <a:pt x="5605384" y="4478312"/>
                  </a:cubicBezTo>
                  <a:cubicBezTo>
                    <a:pt x="5554980" y="4555324"/>
                    <a:pt x="5489960" y="4620718"/>
                    <a:pt x="5412573" y="4677306"/>
                  </a:cubicBezTo>
                  <a:cubicBezTo>
                    <a:pt x="5335374" y="4734269"/>
                    <a:pt x="5245995" y="4782987"/>
                    <a:pt x="5155867" y="4834703"/>
                  </a:cubicBezTo>
                  <a:cubicBezTo>
                    <a:pt x="4973924" y="4936261"/>
                    <a:pt x="4794791" y="5058806"/>
                    <a:pt x="4645452" y="5207396"/>
                  </a:cubicBezTo>
                  <a:cubicBezTo>
                    <a:pt x="4607414" y="5244497"/>
                    <a:pt x="4571813" y="5281597"/>
                    <a:pt x="4536211" y="5319072"/>
                  </a:cubicBezTo>
                  <a:lnTo>
                    <a:pt x="4430343" y="5432061"/>
                  </a:lnTo>
                  <a:cubicBezTo>
                    <a:pt x="4360264" y="5507574"/>
                    <a:pt x="4290934" y="5583087"/>
                    <a:pt x="4220668" y="5657663"/>
                  </a:cubicBezTo>
                  <a:cubicBezTo>
                    <a:pt x="4185628" y="5694951"/>
                    <a:pt x="4150589" y="5732052"/>
                    <a:pt x="4115174" y="5768777"/>
                  </a:cubicBezTo>
                  <a:cubicBezTo>
                    <a:pt x="4079573" y="5805316"/>
                    <a:pt x="4043597" y="5841292"/>
                    <a:pt x="4007245" y="5876707"/>
                  </a:cubicBezTo>
                  <a:cubicBezTo>
                    <a:pt x="3934543" y="5947723"/>
                    <a:pt x="3859405" y="6015740"/>
                    <a:pt x="3781081" y="6078887"/>
                  </a:cubicBezTo>
                  <a:cubicBezTo>
                    <a:pt x="3702945" y="6142220"/>
                    <a:pt x="3620312" y="6199557"/>
                    <a:pt x="3534493" y="6249775"/>
                  </a:cubicBezTo>
                  <a:cubicBezTo>
                    <a:pt x="3448300" y="6299429"/>
                    <a:pt x="3358359" y="6341589"/>
                    <a:pt x="3265232" y="6373068"/>
                  </a:cubicBezTo>
                  <a:cubicBezTo>
                    <a:pt x="3241998" y="6381313"/>
                    <a:pt x="3218201" y="6387497"/>
                    <a:pt x="3194779" y="6394804"/>
                  </a:cubicBezTo>
                  <a:cubicBezTo>
                    <a:pt x="3171169" y="6401175"/>
                    <a:pt x="3147185" y="6406797"/>
                    <a:pt x="3123575" y="6412792"/>
                  </a:cubicBezTo>
                  <a:cubicBezTo>
                    <a:pt x="3099404" y="6417477"/>
                    <a:pt x="3075420" y="6422161"/>
                    <a:pt x="3051435" y="6426471"/>
                  </a:cubicBezTo>
                  <a:cubicBezTo>
                    <a:pt x="3027076" y="6429657"/>
                    <a:pt x="3002904" y="6433591"/>
                    <a:pt x="2978733" y="6436214"/>
                  </a:cubicBezTo>
                  <a:cubicBezTo>
                    <a:pt x="2954374" y="6438088"/>
                    <a:pt x="2930015" y="6440899"/>
                    <a:pt x="2905656" y="6442211"/>
                  </a:cubicBezTo>
                  <a:cubicBezTo>
                    <a:pt x="2881109" y="6442960"/>
                    <a:pt x="2856751" y="6444272"/>
                    <a:pt x="2832204" y="6444459"/>
                  </a:cubicBezTo>
                  <a:cubicBezTo>
                    <a:pt x="2807658" y="6444084"/>
                    <a:pt x="2783298" y="6444084"/>
                    <a:pt x="2758565" y="6443335"/>
                  </a:cubicBezTo>
                  <a:lnTo>
                    <a:pt x="2683239" y="6438463"/>
                  </a:lnTo>
                  <a:cubicBezTo>
                    <a:pt x="2482559" y="6425909"/>
                    <a:pt x="2284126" y="6393492"/>
                    <a:pt x="2091503" y="6343275"/>
                  </a:cubicBezTo>
                  <a:lnTo>
                    <a:pt x="1948347" y="6301490"/>
                  </a:lnTo>
                  <a:cubicBezTo>
                    <a:pt x="1901127" y="6286126"/>
                    <a:pt x="1854658" y="6268699"/>
                    <a:pt x="1807626" y="6252585"/>
                  </a:cubicBezTo>
                  <a:cubicBezTo>
                    <a:pt x="1784017" y="6245090"/>
                    <a:pt x="1761344" y="6234972"/>
                    <a:pt x="1738297" y="6225790"/>
                  </a:cubicBezTo>
                  <a:lnTo>
                    <a:pt x="1669529" y="6197684"/>
                  </a:lnTo>
                  <a:lnTo>
                    <a:pt x="1635239" y="6183630"/>
                  </a:lnTo>
                  <a:lnTo>
                    <a:pt x="1601699" y="6167891"/>
                  </a:lnTo>
                  <a:lnTo>
                    <a:pt x="1534618" y="6136411"/>
                  </a:lnTo>
                  <a:cubicBezTo>
                    <a:pt x="1179164" y="5964961"/>
                    <a:pt x="857250" y="5729616"/>
                    <a:pt x="592299" y="5443116"/>
                  </a:cubicBezTo>
                  <a:cubicBezTo>
                    <a:pt x="336904" y="5166173"/>
                    <a:pt x="137160" y="4842573"/>
                    <a:pt x="0" y="4496675"/>
                  </a:cubicBezTo>
                  <a:lnTo>
                    <a:pt x="0" y="5523875"/>
                  </a:lnTo>
                  <a:cubicBezTo>
                    <a:pt x="637831" y="6338966"/>
                    <a:pt x="1639549" y="6864559"/>
                    <a:pt x="2766060" y="6864559"/>
                  </a:cubicBezTo>
                  <a:cubicBezTo>
                    <a:pt x="4692858" y="6864559"/>
                    <a:pt x="6254833" y="5327879"/>
                    <a:pt x="6254833" y="3432373"/>
                  </a:cubicBezTo>
                  <a:cubicBezTo>
                    <a:pt x="6254833" y="1536679"/>
                    <a:pt x="4692858" y="0"/>
                    <a:pt x="2766060" y="0"/>
                  </a:cubicBezTo>
                  <a:close/>
                </a:path>
              </a:pathLst>
            </a:custGeom>
            <a:ln w="18736" cap="flat">
              <a:noFill/>
              <a:prstDash val="solid"/>
              <a:miter/>
            </a:ln>
          </p:spPr>
          <p:txBody>
            <a:bodyPr rtlCol="0" anchor="ctr"/>
            <a:lstStyle/>
            <a:p>
              <a:endParaRPr lang="en-US" dirty="0"/>
            </a:p>
          </p:txBody>
        </p:sp>
      </p:grpSp>
      <p:graphicFrame>
        <p:nvGraphicFramePr>
          <p:cNvPr id="5" name="Content Placeholder 4">
            <a:extLst>
              <a:ext uri="{FF2B5EF4-FFF2-40B4-BE49-F238E27FC236}">
                <a16:creationId xmlns:a16="http://schemas.microsoft.com/office/drawing/2014/main" id="{D8BF5641-5E02-8224-BD2E-BA49FCB8A656}"/>
              </a:ext>
            </a:extLst>
          </p:cNvPr>
          <p:cNvGraphicFramePr>
            <a:graphicFrameLocks noGrp="1"/>
          </p:cNvGraphicFramePr>
          <p:nvPr>
            <p:ph idx="1"/>
            <p:extLst>
              <p:ext uri="{D42A27DB-BD31-4B8C-83A1-F6EECF244321}">
                <p14:modId xmlns:p14="http://schemas.microsoft.com/office/powerpoint/2010/main" val="1339233612"/>
              </p:ext>
            </p:extLst>
          </p:nvPr>
        </p:nvGraphicFramePr>
        <p:xfrm>
          <a:off x="9677400" y="2171700"/>
          <a:ext cx="7466367" cy="54589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564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287" y="1287"/>
            <a:ext cx="1608548" cy="160597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66BF7"/>
            </a:solidFill>
          </p:spPr>
          <p:txBody>
            <a:bodyPr/>
            <a:lstStyle/>
            <a:p>
              <a:endParaRPr lang="en-US"/>
            </a:p>
          </p:txBody>
        </p:sp>
      </p:grpSp>
      <p:grpSp>
        <p:nvGrpSpPr>
          <p:cNvPr id="4" name="Group 4"/>
          <p:cNvGrpSpPr/>
          <p:nvPr/>
        </p:nvGrpSpPr>
        <p:grpSpPr>
          <a:xfrm>
            <a:off x="6543539" y="0"/>
            <a:ext cx="11744461" cy="10287000"/>
            <a:chOff x="0" y="0"/>
            <a:chExt cx="15659281" cy="13716000"/>
          </a:xfrm>
        </p:grpSpPr>
        <p:pic>
          <p:nvPicPr>
            <p:cNvPr id="5" name="Picture 5"/>
            <p:cNvPicPr>
              <a:picLocks noChangeAspect="1"/>
            </p:cNvPicPr>
            <p:nvPr/>
          </p:nvPicPr>
          <p:blipFill>
            <a:blip r:embed="rId2"/>
            <a:srcRect l="874" r="874"/>
            <a:stretch>
              <a:fillRect/>
            </a:stretch>
          </p:blipFill>
          <p:spPr>
            <a:xfrm>
              <a:off x="0" y="0"/>
              <a:ext cx="15659281" cy="13716000"/>
            </a:xfrm>
            <a:prstGeom prst="rect">
              <a:avLst/>
            </a:prstGeom>
          </p:spPr>
        </p:pic>
      </p:grpSp>
      <p:grpSp>
        <p:nvGrpSpPr>
          <p:cNvPr id="6" name="Group 6"/>
          <p:cNvGrpSpPr/>
          <p:nvPr/>
        </p:nvGrpSpPr>
        <p:grpSpPr>
          <a:xfrm>
            <a:off x="1605974" y="2424845"/>
            <a:ext cx="9398621" cy="5437311"/>
            <a:chOff x="0" y="0"/>
            <a:chExt cx="3812595" cy="2205671"/>
          </a:xfrm>
        </p:grpSpPr>
        <p:sp>
          <p:nvSpPr>
            <p:cNvPr id="7" name="Freeform 7"/>
            <p:cNvSpPr/>
            <p:nvPr/>
          </p:nvSpPr>
          <p:spPr>
            <a:xfrm>
              <a:off x="0" y="0"/>
              <a:ext cx="3812595" cy="2205671"/>
            </a:xfrm>
            <a:custGeom>
              <a:avLst/>
              <a:gdLst/>
              <a:ahLst/>
              <a:cxnLst/>
              <a:rect l="l" t="t" r="r" b="b"/>
              <a:pathLst>
                <a:path w="3812595" h="2205671">
                  <a:moveTo>
                    <a:pt x="0" y="0"/>
                  </a:moveTo>
                  <a:lnTo>
                    <a:pt x="3812595" y="0"/>
                  </a:lnTo>
                  <a:lnTo>
                    <a:pt x="3812595" y="2205671"/>
                  </a:lnTo>
                  <a:lnTo>
                    <a:pt x="0" y="2205671"/>
                  </a:lnTo>
                  <a:close/>
                </a:path>
              </a:pathLst>
            </a:custGeom>
            <a:solidFill>
              <a:srgbClr val="266BF7">
                <a:alpha val="84706"/>
              </a:srgbClr>
            </a:solidFill>
          </p:spPr>
          <p:txBody>
            <a:bodyPr/>
            <a:lstStyle/>
            <a:p>
              <a:endParaRPr lang="en-US"/>
            </a:p>
          </p:txBody>
        </p:sp>
      </p:grpSp>
      <p:sp>
        <p:nvSpPr>
          <p:cNvPr id="8" name="TextBox 8"/>
          <p:cNvSpPr txBox="1"/>
          <p:nvPr/>
        </p:nvSpPr>
        <p:spPr>
          <a:xfrm>
            <a:off x="1605974" y="2320070"/>
            <a:ext cx="7768402" cy="1917809"/>
          </a:xfrm>
          <a:prstGeom prst="rect">
            <a:avLst/>
          </a:prstGeom>
        </p:spPr>
        <p:txBody>
          <a:bodyPr lIns="0" tIns="0" rIns="0" bIns="0" rtlCol="0" anchor="t">
            <a:spAutoFit/>
          </a:bodyPr>
          <a:lstStyle/>
          <a:p>
            <a:pPr algn="l">
              <a:lnSpc>
                <a:spcPts val="7687"/>
              </a:lnSpc>
              <a:spcBef>
                <a:spcPct val="0"/>
              </a:spcBef>
            </a:pPr>
            <a:r>
              <a:rPr lang="en-US" sz="5490">
                <a:solidFill>
                  <a:srgbClr val="FFFFFF"/>
                </a:solidFill>
                <a:latin typeface="Montserrat Ultra-Bold"/>
              </a:rPr>
              <a:t>CONTENT MARKETING</a:t>
            </a:r>
          </a:p>
        </p:txBody>
      </p:sp>
      <p:sp>
        <p:nvSpPr>
          <p:cNvPr id="9" name="TextBox 9"/>
          <p:cNvSpPr txBox="1"/>
          <p:nvPr/>
        </p:nvSpPr>
        <p:spPr>
          <a:xfrm>
            <a:off x="2581623" y="4445296"/>
            <a:ext cx="7447323" cy="3546475"/>
          </a:xfrm>
          <a:prstGeom prst="rect">
            <a:avLst/>
          </a:prstGeom>
        </p:spPr>
        <p:txBody>
          <a:bodyPr lIns="0" tIns="0" rIns="0" bIns="0" rtlCol="0" anchor="t">
            <a:spAutoFit/>
          </a:bodyPr>
          <a:lstStyle/>
          <a:p>
            <a:pPr algn="ctr">
              <a:lnSpc>
                <a:spcPts val="2659"/>
              </a:lnSpc>
            </a:pPr>
            <a:r>
              <a:rPr lang="en-US" sz="1899">
                <a:solidFill>
                  <a:srgbClr val="FFFFFF"/>
                </a:solidFill>
                <a:latin typeface="Source Sans Pro"/>
              </a:rPr>
              <a:t>With an emphasis on providing value to a clearly defined target group, BestReadsUK's content marketing seeks to increase brand awareness, boost traffic, and generate leads. As part of the plan, a variety of content types are created and disseminated via various channels, including as social media, email, and the company website, in accordance with the preferences of the target audience. Engagement rates, conversion metrics, and ROI are used to measure success and make sure it aligns with overall corporate objectives. BestReadsUK has seen a rise in revenue, client loyalty, and visibility as a result of its strategy.</a:t>
            </a:r>
          </a:p>
          <a:p>
            <a:pPr algn="l">
              <a:lnSpc>
                <a:spcPts val="2239"/>
              </a:lnSpc>
            </a:pPr>
            <a:endParaRPr lang="en-US" sz="1899">
              <a:solidFill>
                <a:srgbClr val="FFFFFF"/>
              </a:solidFill>
              <a:latin typeface="Source Sans Pro"/>
            </a:endParaRPr>
          </a:p>
          <a:p>
            <a:pPr algn="l">
              <a:lnSpc>
                <a:spcPts val="2239"/>
              </a:lnSpc>
              <a:spcBef>
                <a:spcPct val="0"/>
              </a:spcBef>
            </a:pPr>
            <a:endParaRPr lang="en-US" sz="1899">
              <a:solidFill>
                <a:srgbClr val="FFFFFF"/>
              </a:solidFill>
              <a:latin typeface="Source Sans Pr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287" y="1287"/>
            <a:ext cx="1608548" cy="160597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B22C20"/>
            </a:solidFill>
          </p:spPr>
          <p:txBody>
            <a:bodyPr/>
            <a:lstStyle/>
            <a:p>
              <a:endParaRPr lang="en-US"/>
            </a:p>
          </p:txBody>
        </p:sp>
      </p:grpSp>
      <p:sp>
        <p:nvSpPr>
          <p:cNvPr id="4" name="Freeform 4"/>
          <p:cNvSpPr/>
          <p:nvPr/>
        </p:nvSpPr>
        <p:spPr>
          <a:xfrm>
            <a:off x="9778124" y="2478160"/>
            <a:ext cx="7060529" cy="6310450"/>
          </a:xfrm>
          <a:custGeom>
            <a:avLst/>
            <a:gdLst/>
            <a:ahLst/>
            <a:cxnLst/>
            <a:rect l="l" t="t" r="r" b="b"/>
            <a:pathLst>
              <a:path w="7060529" h="6310450">
                <a:moveTo>
                  <a:pt x="0" y="0"/>
                </a:moveTo>
                <a:lnTo>
                  <a:pt x="7060529" y="0"/>
                </a:lnTo>
                <a:lnTo>
                  <a:pt x="7060529" y="6310450"/>
                </a:lnTo>
                <a:lnTo>
                  <a:pt x="0" y="6310450"/>
                </a:lnTo>
                <a:lnTo>
                  <a:pt x="0" y="0"/>
                </a:lnTo>
                <a:close/>
              </a:path>
            </a:pathLst>
          </a:custGeom>
          <a:blipFill>
            <a:blip r:embed="rId2"/>
            <a:stretch>
              <a:fillRect/>
            </a:stretch>
          </a:blipFill>
        </p:spPr>
        <p:txBody>
          <a:bodyPr/>
          <a:lstStyle/>
          <a:p>
            <a:endParaRPr lang="en-US"/>
          </a:p>
        </p:txBody>
      </p:sp>
      <p:sp>
        <p:nvSpPr>
          <p:cNvPr id="5" name="TextBox 5"/>
          <p:cNvSpPr txBox="1"/>
          <p:nvPr/>
        </p:nvSpPr>
        <p:spPr>
          <a:xfrm>
            <a:off x="538423" y="9258300"/>
            <a:ext cx="490277" cy="407162"/>
          </a:xfrm>
          <a:prstGeom prst="rect">
            <a:avLst/>
          </a:prstGeom>
        </p:spPr>
        <p:txBody>
          <a:bodyPr lIns="0" tIns="0" rIns="0" bIns="0" rtlCol="0" anchor="t">
            <a:spAutoFit/>
          </a:bodyPr>
          <a:lstStyle/>
          <a:p>
            <a:pPr algn="l">
              <a:lnSpc>
                <a:spcPts val="1624"/>
              </a:lnSpc>
            </a:pPr>
            <a:r>
              <a:rPr lang="en-US" sz="1400">
                <a:solidFill>
                  <a:srgbClr val="FFFFFF"/>
                </a:solidFill>
                <a:latin typeface="Source Sans Pro"/>
              </a:rPr>
              <a:t>20</a:t>
            </a:r>
          </a:p>
          <a:p>
            <a:pPr algn="l">
              <a:lnSpc>
                <a:spcPts val="1624"/>
              </a:lnSpc>
            </a:pPr>
            <a:r>
              <a:rPr lang="en-US" sz="1400">
                <a:solidFill>
                  <a:srgbClr val="FFFFFF"/>
                </a:solidFill>
                <a:latin typeface="Source Sans Pro"/>
              </a:rPr>
              <a:t>22</a:t>
            </a:r>
          </a:p>
        </p:txBody>
      </p:sp>
      <p:sp>
        <p:nvSpPr>
          <p:cNvPr id="6" name="TextBox 6"/>
          <p:cNvSpPr txBox="1"/>
          <p:nvPr/>
        </p:nvSpPr>
        <p:spPr>
          <a:xfrm>
            <a:off x="1605974" y="-114300"/>
            <a:ext cx="16344299" cy="4229100"/>
          </a:xfrm>
          <a:prstGeom prst="rect">
            <a:avLst/>
          </a:prstGeom>
        </p:spPr>
        <p:txBody>
          <a:bodyPr lIns="0" tIns="0" rIns="0" bIns="0" rtlCol="0" anchor="t">
            <a:spAutoFit/>
          </a:bodyPr>
          <a:lstStyle/>
          <a:p>
            <a:pPr algn="l">
              <a:lnSpc>
                <a:spcPts val="8400"/>
              </a:lnSpc>
            </a:pPr>
            <a:r>
              <a:rPr lang="en-US" sz="6000">
                <a:solidFill>
                  <a:srgbClr val="242424"/>
                </a:solidFill>
                <a:latin typeface="Montserrat"/>
              </a:rPr>
              <a:t>KEY METRICS AND TRENDS FOR BESTREADSUK</a:t>
            </a:r>
          </a:p>
          <a:p>
            <a:pPr algn="l">
              <a:lnSpc>
                <a:spcPts val="8400"/>
              </a:lnSpc>
            </a:pPr>
            <a:endParaRPr lang="en-US" sz="6000">
              <a:solidFill>
                <a:srgbClr val="242424"/>
              </a:solidFill>
              <a:latin typeface="Montserrat"/>
            </a:endParaRPr>
          </a:p>
          <a:p>
            <a:pPr algn="l">
              <a:lnSpc>
                <a:spcPts val="8400"/>
              </a:lnSpc>
              <a:spcBef>
                <a:spcPct val="0"/>
              </a:spcBef>
            </a:pPr>
            <a:endParaRPr lang="en-US" sz="6000">
              <a:solidFill>
                <a:srgbClr val="242424"/>
              </a:solidFill>
              <a:latin typeface="Montserrat"/>
            </a:endParaRPr>
          </a:p>
        </p:txBody>
      </p:sp>
      <p:sp>
        <p:nvSpPr>
          <p:cNvPr id="7" name="TextBox 7"/>
          <p:cNvSpPr txBox="1"/>
          <p:nvPr/>
        </p:nvSpPr>
        <p:spPr>
          <a:xfrm>
            <a:off x="14259715" y="2128646"/>
            <a:ext cx="1058344" cy="622827"/>
          </a:xfrm>
          <a:prstGeom prst="rect">
            <a:avLst/>
          </a:prstGeom>
        </p:spPr>
        <p:txBody>
          <a:bodyPr lIns="0" tIns="0" rIns="0" bIns="0" rtlCol="0" anchor="t">
            <a:spAutoFit/>
          </a:bodyPr>
          <a:lstStyle/>
          <a:p>
            <a:pPr algn="ctr">
              <a:lnSpc>
                <a:spcPts val="5040"/>
              </a:lnSpc>
              <a:spcBef>
                <a:spcPct val="0"/>
              </a:spcBef>
            </a:pPr>
            <a:r>
              <a:rPr lang="en-US" sz="3600">
                <a:solidFill>
                  <a:srgbClr val="FFFFFF"/>
                </a:solidFill>
                <a:latin typeface="Source Sans Pro Bold"/>
              </a:rPr>
              <a:t>03</a:t>
            </a:r>
          </a:p>
        </p:txBody>
      </p:sp>
      <p:sp>
        <p:nvSpPr>
          <p:cNvPr id="8" name="TextBox 8"/>
          <p:cNvSpPr txBox="1"/>
          <p:nvPr/>
        </p:nvSpPr>
        <p:spPr>
          <a:xfrm>
            <a:off x="1028700" y="2760998"/>
            <a:ext cx="6910154" cy="5641467"/>
          </a:xfrm>
          <a:prstGeom prst="rect">
            <a:avLst/>
          </a:prstGeom>
        </p:spPr>
        <p:txBody>
          <a:bodyPr lIns="0" tIns="0" rIns="0" bIns="0" rtlCol="0" anchor="t">
            <a:spAutoFit/>
          </a:bodyPr>
          <a:lstStyle/>
          <a:p>
            <a:pPr algn="ctr">
              <a:lnSpc>
                <a:spcPts val="2783"/>
              </a:lnSpc>
              <a:spcBef>
                <a:spcPct val="0"/>
              </a:spcBef>
            </a:pPr>
            <a:r>
              <a:rPr lang="en-US" sz="2399">
                <a:solidFill>
                  <a:srgbClr val="000000"/>
                </a:solidFill>
                <a:latin typeface="Source Sans Pro"/>
              </a:rPr>
              <a:t>The content marketing strategy employed by BestreadsUK has produced noteworthy outcomes. There has been a steady growth in website traffic, with unique visitors rising noticeably month over month. Longer session times and less bounce rates show that engagement rates have increased. There has been a noticeable increase in material downloads and email sign-ups, along with strong lead generation. Positive shifts in conversion rates also suggest that more visitors are completing the intended tasks. Above all, there has been a noticeable correlation between the amount spent on content marketing and increased sales, making the return on investment (ROI) quite high. All of these metrics show how successful BestreadsUK's content marketing campaigns are.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287" y="1287"/>
            <a:ext cx="1608548" cy="160597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66BF7"/>
            </a:solidFill>
          </p:spPr>
          <p:txBody>
            <a:bodyPr/>
            <a:lstStyle/>
            <a:p>
              <a:endParaRPr lang="en-US"/>
            </a:p>
          </p:txBody>
        </p:sp>
      </p:grpSp>
      <p:grpSp>
        <p:nvGrpSpPr>
          <p:cNvPr id="4" name="Group 4"/>
          <p:cNvGrpSpPr/>
          <p:nvPr/>
        </p:nvGrpSpPr>
        <p:grpSpPr>
          <a:xfrm>
            <a:off x="6543539" y="0"/>
            <a:ext cx="11744461" cy="10287000"/>
            <a:chOff x="0" y="0"/>
            <a:chExt cx="15659281" cy="13716000"/>
          </a:xfrm>
        </p:grpSpPr>
        <p:pic>
          <p:nvPicPr>
            <p:cNvPr id="5" name="Picture 5"/>
            <p:cNvPicPr>
              <a:picLocks noChangeAspect="1"/>
            </p:cNvPicPr>
            <p:nvPr/>
          </p:nvPicPr>
          <p:blipFill>
            <a:blip r:embed="rId2"/>
            <a:srcRect t="5748" b="5748"/>
            <a:stretch>
              <a:fillRect/>
            </a:stretch>
          </p:blipFill>
          <p:spPr>
            <a:xfrm>
              <a:off x="0" y="0"/>
              <a:ext cx="15659281" cy="13716000"/>
            </a:xfrm>
            <a:prstGeom prst="rect">
              <a:avLst/>
            </a:prstGeom>
          </p:spPr>
        </p:pic>
      </p:grpSp>
      <p:grpSp>
        <p:nvGrpSpPr>
          <p:cNvPr id="6" name="Group 6"/>
          <p:cNvGrpSpPr/>
          <p:nvPr/>
        </p:nvGrpSpPr>
        <p:grpSpPr>
          <a:xfrm>
            <a:off x="1605974" y="2424845"/>
            <a:ext cx="9398621" cy="5437311"/>
            <a:chOff x="0" y="0"/>
            <a:chExt cx="3812595" cy="2205671"/>
          </a:xfrm>
        </p:grpSpPr>
        <p:sp>
          <p:nvSpPr>
            <p:cNvPr id="7" name="Freeform 7"/>
            <p:cNvSpPr/>
            <p:nvPr/>
          </p:nvSpPr>
          <p:spPr>
            <a:xfrm>
              <a:off x="0" y="0"/>
              <a:ext cx="3812595" cy="2205671"/>
            </a:xfrm>
            <a:custGeom>
              <a:avLst/>
              <a:gdLst/>
              <a:ahLst/>
              <a:cxnLst/>
              <a:rect l="l" t="t" r="r" b="b"/>
              <a:pathLst>
                <a:path w="3812595" h="2205671">
                  <a:moveTo>
                    <a:pt x="0" y="0"/>
                  </a:moveTo>
                  <a:lnTo>
                    <a:pt x="3812595" y="0"/>
                  </a:lnTo>
                  <a:lnTo>
                    <a:pt x="3812595" y="2205671"/>
                  </a:lnTo>
                  <a:lnTo>
                    <a:pt x="0" y="2205671"/>
                  </a:lnTo>
                  <a:close/>
                </a:path>
              </a:pathLst>
            </a:custGeom>
            <a:solidFill>
              <a:srgbClr val="266BF7">
                <a:alpha val="84706"/>
              </a:srgbClr>
            </a:solidFill>
          </p:spPr>
          <p:txBody>
            <a:bodyPr/>
            <a:lstStyle/>
            <a:p>
              <a:endParaRPr lang="en-US"/>
            </a:p>
          </p:txBody>
        </p:sp>
      </p:grpSp>
      <p:sp>
        <p:nvSpPr>
          <p:cNvPr id="8" name="TextBox 8"/>
          <p:cNvSpPr txBox="1"/>
          <p:nvPr/>
        </p:nvSpPr>
        <p:spPr>
          <a:xfrm>
            <a:off x="1605974" y="2320070"/>
            <a:ext cx="7768402" cy="941560"/>
          </a:xfrm>
          <a:prstGeom prst="rect">
            <a:avLst/>
          </a:prstGeom>
        </p:spPr>
        <p:txBody>
          <a:bodyPr lIns="0" tIns="0" rIns="0" bIns="0" rtlCol="0" anchor="t">
            <a:spAutoFit/>
          </a:bodyPr>
          <a:lstStyle/>
          <a:p>
            <a:pPr algn="l">
              <a:lnSpc>
                <a:spcPts val="7687"/>
              </a:lnSpc>
              <a:spcBef>
                <a:spcPct val="0"/>
              </a:spcBef>
            </a:pPr>
            <a:r>
              <a:rPr lang="en-US" sz="5490">
                <a:solidFill>
                  <a:srgbClr val="FFFFFF"/>
                </a:solidFill>
                <a:latin typeface="Montserrat Ultra-Bold"/>
              </a:rPr>
              <a:t>EMAIL MARKETING</a:t>
            </a:r>
          </a:p>
        </p:txBody>
      </p:sp>
      <p:sp>
        <p:nvSpPr>
          <p:cNvPr id="9" name="TextBox 9"/>
          <p:cNvSpPr txBox="1"/>
          <p:nvPr/>
        </p:nvSpPr>
        <p:spPr>
          <a:xfrm>
            <a:off x="2186634" y="3467348"/>
            <a:ext cx="7447323" cy="4672965"/>
          </a:xfrm>
          <a:prstGeom prst="rect">
            <a:avLst/>
          </a:prstGeom>
        </p:spPr>
        <p:txBody>
          <a:bodyPr lIns="0" tIns="0" rIns="0" bIns="0" rtlCol="0" anchor="t">
            <a:spAutoFit/>
          </a:bodyPr>
          <a:lstStyle/>
          <a:p>
            <a:pPr algn="l">
              <a:lnSpc>
                <a:spcPts val="2379"/>
              </a:lnSpc>
            </a:pPr>
            <a:r>
              <a:rPr lang="en-US" sz="1699">
                <a:solidFill>
                  <a:srgbClr val="FFFFFF"/>
                </a:solidFill>
                <a:latin typeface="Source Sans Pro Bold"/>
              </a:rPr>
              <a:t>Objective:</a:t>
            </a:r>
          </a:p>
          <a:p>
            <a:pPr algn="l">
              <a:lnSpc>
                <a:spcPts val="2379"/>
              </a:lnSpc>
            </a:pPr>
            <a:r>
              <a:rPr lang="en-US" sz="1699">
                <a:solidFill>
                  <a:srgbClr val="FFFFFF"/>
                </a:solidFill>
                <a:latin typeface="Source Sans Pro"/>
              </a:rPr>
              <a:t>To increase website traffic, enhance user engagement, and drive book sales across </a:t>
            </a:r>
          </a:p>
          <a:p>
            <a:pPr algn="l">
              <a:lnSpc>
                <a:spcPts val="2379"/>
              </a:lnSpc>
            </a:pPr>
            <a:r>
              <a:rPr lang="en-US" sz="1699">
                <a:solidFill>
                  <a:srgbClr val="FFFFFF"/>
                </a:solidFill>
                <a:latin typeface="Source Sans Pro"/>
              </a:rPr>
              <a:t>various genres by leveraging a targeted and segmented email marketing strategy.</a:t>
            </a:r>
          </a:p>
          <a:p>
            <a:pPr algn="l">
              <a:lnSpc>
                <a:spcPts val="2379"/>
              </a:lnSpc>
            </a:pPr>
            <a:endParaRPr lang="en-US" sz="1699">
              <a:solidFill>
                <a:srgbClr val="FFFFFF"/>
              </a:solidFill>
              <a:latin typeface="Source Sans Pro"/>
            </a:endParaRPr>
          </a:p>
          <a:p>
            <a:pPr algn="l">
              <a:lnSpc>
                <a:spcPts val="2379"/>
              </a:lnSpc>
            </a:pPr>
            <a:r>
              <a:rPr lang="en-US" sz="1699">
                <a:solidFill>
                  <a:srgbClr val="FFFFFF"/>
                </a:solidFill>
                <a:latin typeface="Source Sans Pro Bold"/>
              </a:rPr>
              <a:t>Target Audience Analysis:</a:t>
            </a:r>
          </a:p>
          <a:p>
            <a:pPr marL="367029" lvl="1" indent="-183514" algn="l">
              <a:lnSpc>
                <a:spcPts val="2379"/>
              </a:lnSpc>
              <a:buAutoNum type="arabicPeriod"/>
            </a:pPr>
            <a:r>
              <a:rPr lang="en-US" sz="1699">
                <a:solidFill>
                  <a:srgbClr val="FFFFFF"/>
                </a:solidFill>
                <a:latin typeface="Source Sans Pro"/>
              </a:rPr>
              <a:t>Primary Audience:</a:t>
            </a:r>
          </a:p>
          <a:p>
            <a:pPr marL="734058" lvl="2" indent="-244686" algn="l">
              <a:lnSpc>
                <a:spcPts val="2379"/>
              </a:lnSpc>
              <a:buFont typeface="Arial"/>
              <a:buChar char="⚬"/>
            </a:pPr>
            <a:r>
              <a:rPr lang="en-US" sz="1699">
                <a:solidFill>
                  <a:srgbClr val="FFFFFF"/>
                </a:solidFill>
                <a:latin typeface="Source Sans Pro"/>
              </a:rPr>
              <a:t>Age Range: 18-60</a:t>
            </a:r>
          </a:p>
          <a:p>
            <a:pPr marL="734058" lvl="2" indent="-244686" algn="l">
              <a:lnSpc>
                <a:spcPts val="2379"/>
              </a:lnSpc>
              <a:buFont typeface="Arial"/>
              <a:buChar char="⚬"/>
            </a:pPr>
            <a:r>
              <a:rPr lang="en-US" sz="1699">
                <a:solidFill>
                  <a:srgbClr val="FFFFFF"/>
                </a:solidFill>
                <a:latin typeface="Source Sans Pro"/>
              </a:rPr>
              <a:t>Demographics: Young adults, middle-aged professionals, and parents</a:t>
            </a:r>
          </a:p>
          <a:p>
            <a:pPr marL="734058" lvl="2" indent="-244686" algn="l">
              <a:lnSpc>
                <a:spcPts val="2379"/>
              </a:lnSpc>
              <a:buFont typeface="Arial"/>
              <a:buChar char="⚬"/>
            </a:pPr>
            <a:r>
              <a:rPr lang="en-US" sz="1699">
                <a:solidFill>
                  <a:srgbClr val="FFFFFF"/>
                </a:solidFill>
                <a:latin typeface="Source Sans Pro"/>
              </a:rPr>
              <a:t>Interests: Thrillers, romance, young adult fiction, non-fiction, classics</a:t>
            </a:r>
          </a:p>
          <a:p>
            <a:pPr marL="367029" lvl="1" indent="-183514" algn="l">
              <a:lnSpc>
                <a:spcPts val="2379"/>
              </a:lnSpc>
              <a:buAutoNum type="arabicPeriod"/>
            </a:pPr>
            <a:r>
              <a:rPr lang="en-US" sz="1699">
                <a:solidFill>
                  <a:srgbClr val="FFFFFF"/>
                </a:solidFill>
                <a:latin typeface="Source Sans Pro"/>
              </a:rPr>
              <a:t>Secondary Audience:</a:t>
            </a:r>
          </a:p>
          <a:p>
            <a:pPr marL="734058" lvl="2" indent="-244686" algn="l">
              <a:lnSpc>
                <a:spcPts val="2379"/>
              </a:lnSpc>
              <a:buFont typeface="Arial"/>
              <a:buChar char="⚬"/>
            </a:pPr>
            <a:r>
              <a:rPr lang="en-US" sz="1699">
                <a:solidFill>
                  <a:srgbClr val="FFFFFF"/>
                </a:solidFill>
                <a:latin typeface="Source Sans Pro"/>
              </a:rPr>
              <a:t>Age Range: 0-17 (via parents), 60+</a:t>
            </a:r>
          </a:p>
          <a:p>
            <a:pPr marL="734058" lvl="2" indent="-244686" algn="l">
              <a:lnSpc>
                <a:spcPts val="2379"/>
              </a:lnSpc>
              <a:buFont typeface="Arial"/>
              <a:buChar char="⚬"/>
            </a:pPr>
            <a:r>
              <a:rPr lang="en-US" sz="1699">
                <a:solidFill>
                  <a:srgbClr val="FFFFFF"/>
                </a:solidFill>
                <a:latin typeface="Source Sans Pro"/>
              </a:rPr>
              <a:t>Demographics: Parents looking for children’s books, seniors</a:t>
            </a:r>
          </a:p>
          <a:p>
            <a:pPr marL="734058" lvl="2" indent="-244686" algn="l">
              <a:lnSpc>
                <a:spcPts val="2379"/>
              </a:lnSpc>
              <a:buFont typeface="Arial"/>
              <a:buChar char="⚬"/>
            </a:pPr>
            <a:r>
              <a:rPr lang="en-US" sz="1699">
                <a:solidFill>
                  <a:srgbClr val="FFFFFF"/>
                </a:solidFill>
                <a:latin typeface="Source Sans Pro"/>
              </a:rPr>
              <a:t>Interests: Children’s literature, timeless classics</a:t>
            </a:r>
          </a:p>
          <a:p>
            <a:pPr algn="l">
              <a:lnSpc>
                <a:spcPts val="2239"/>
              </a:lnSpc>
            </a:pPr>
            <a:endParaRPr lang="en-US" sz="1699">
              <a:solidFill>
                <a:srgbClr val="FFFFFF"/>
              </a:solidFill>
              <a:latin typeface="Source Sans Pro"/>
            </a:endParaRPr>
          </a:p>
          <a:p>
            <a:pPr algn="l">
              <a:lnSpc>
                <a:spcPts val="2239"/>
              </a:lnSpc>
              <a:spcBef>
                <a:spcPct val="0"/>
              </a:spcBef>
            </a:pPr>
            <a:endParaRPr lang="en-US" sz="1699">
              <a:solidFill>
                <a:srgbClr val="FFFFFF"/>
              </a:solidFill>
              <a:latin typeface="Source Sans Pr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287" y="1287"/>
            <a:ext cx="1608548" cy="160597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66BF7"/>
            </a:solidFill>
          </p:spPr>
          <p:txBody>
            <a:bodyPr/>
            <a:lstStyle/>
            <a:p>
              <a:endParaRPr lang="en-US"/>
            </a:p>
          </p:txBody>
        </p:sp>
      </p:grpSp>
      <p:grpSp>
        <p:nvGrpSpPr>
          <p:cNvPr id="4" name="Group 4"/>
          <p:cNvGrpSpPr/>
          <p:nvPr/>
        </p:nvGrpSpPr>
        <p:grpSpPr>
          <a:xfrm>
            <a:off x="6543539" y="0"/>
            <a:ext cx="11744461" cy="10287000"/>
            <a:chOff x="0" y="0"/>
            <a:chExt cx="15659281" cy="13716000"/>
          </a:xfrm>
        </p:grpSpPr>
        <p:pic>
          <p:nvPicPr>
            <p:cNvPr id="5" name="Picture 5"/>
            <p:cNvPicPr>
              <a:picLocks noChangeAspect="1"/>
            </p:cNvPicPr>
            <p:nvPr/>
          </p:nvPicPr>
          <p:blipFill>
            <a:blip r:embed="rId2"/>
            <a:srcRect l="10584" r="10584"/>
            <a:stretch>
              <a:fillRect/>
            </a:stretch>
          </p:blipFill>
          <p:spPr>
            <a:xfrm>
              <a:off x="0" y="0"/>
              <a:ext cx="15659281" cy="13716000"/>
            </a:xfrm>
            <a:prstGeom prst="rect">
              <a:avLst/>
            </a:prstGeom>
          </p:spPr>
        </p:pic>
      </p:grpSp>
      <p:grpSp>
        <p:nvGrpSpPr>
          <p:cNvPr id="6" name="Group 6"/>
          <p:cNvGrpSpPr/>
          <p:nvPr/>
        </p:nvGrpSpPr>
        <p:grpSpPr>
          <a:xfrm>
            <a:off x="1605974" y="2424845"/>
            <a:ext cx="9398621" cy="5437311"/>
            <a:chOff x="0" y="0"/>
            <a:chExt cx="3812595" cy="2205671"/>
          </a:xfrm>
        </p:grpSpPr>
        <p:sp>
          <p:nvSpPr>
            <p:cNvPr id="7" name="Freeform 7"/>
            <p:cNvSpPr/>
            <p:nvPr/>
          </p:nvSpPr>
          <p:spPr>
            <a:xfrm>
              <a:off x="0" y="0"/>
              <a:ext cx="3812595" cy="2205671"/>
            </a:xfrm>
            <a:custGeom>
              <a:avLst/>
              <a:gdLst/>
              <a:ahLst/>
              <a:cxnLst/>
              <a:rect l="l" t="t" r="r" b="b"/>
              <a:pathLst>
                <a:path w="3812595" h="2205671">
                  <a:moveTo>
                    <a:pt x="0" y="0"/>
                  </a:moveTo>
                  <a:lnTo>
                    <a:pt x="3812595" y="0"/>
                  </a:lnTo>
                  <a:lnTo>
                    <a:pt x="3812595" y="2205671"/>
                  </a:lnTo>
                  <a:lnTo>
                    <a:pt x="0" y="2205671"/>
                  </a:lnTo>
                  <a:close/>
                </a:path>
              </a:pathLst>
            </a:custGeom>
            <a:solidFill>
              <a:srgbClr val="266BF7">
                <a:alpha val="84706"/>
              </a:srgbClr>
            </a:solidFill>
          </p:spPr>
          <p:txBody>
            <a:bodyPr/>
            <a:lstStyle/>
            <a:p>
              <a:endParaRPr lang="en-US"/>
            </a:p>
          </p:txBody>
        </p:sp>
      </p:grpSp>
      <p:sp>
        <p:nvSpPr>
          <p:cNvPr id="8" name="TextBox 8"/>
          <p:cNvSpPr txBox="1"/>
          <p:nvPr/>
        </p:nvSpPr>
        <p:spPr>
          <a:xfrm>
            <a:off x="1605974" y="2320070"/>
            <a:ext cx="9398621" cy="1917809"/>
          </a:xfrm>
          <a:prstGeom prst="rect">
            <a:avLst/>
          </a:prstGeom>
        </p:spPr>
        <p:txBody>
          <a:bodyPr lIns="0" tIns="0" rIns="0" bIns="0" rtlCol="0" anchor="t">
            <a:spAutoFit/>
          </a:bodyPr>
          <a:lstStyle/>
          <a:p>
            <a:pPr algn="l">
              <a:lnSpc>
                <a:spcPts val="7687"/>
              </a:lnSpc>
              <a:spcBef>
                <a:spcPct val="0"/>
              </a:spcBef>
            </a:pPr>
            <a:r>
              <a:rPr lang="en-US" sz="5490">
                <a:solidFill>
                  <a:srgbClr val="FFFFFF"/>
                </a:solidFill>
                <a:latin typeface="Montserrat Ultra-Bold"/>
              </a:rPr>
              <a:t>CAMPAIGN COMPONENTS:</a:t>
            </a:r>
          </a:p>
        </p:txBody>
      </p:sp>
      <p:sp>
        <p:nvSpPr>
          <p:cNvPr id="9" name="TextBox 9"/>
          <p:cNvSpPr txBox="1"/>
          <p:nvPr/>
        </p:nvSpPr>
        <p:spPr>
          <a:xfrm>
            <a:off x="2186634" y="4433918"/>
            <a:ext cx="7224135" cy="2806700"/>
          </a:xfrm>
          <a:prstGeom prst="rect">
            <a:avLst/>
          </a:prstGeom>
        </p:spPr>
        <p:txBody>
          <a:bodyPr lIns="0" tIns="0" rIns="0" bIns="0" rtlCol="0" anchor="t">
            <a:spAutoFit/>
          </a:bodyPr>
          <a:lstStyle/>
          <a:p>
            <a:pPr algn="l">
              <a:lnSpc>
                <a:spcPts val="2799"/>
              </a:lnSpc>
            </a:pPr>
            <a:r>
              <a:rPr lang="en-US" sz="1999">
                <a:solidFill>
                  <a:srgbClr val="FFFFFF"/>
                </a:solidFill>
                <a:latin typeface="Source Sans Pro Bold"/>
              </a:rPr>
              <a:t>Segmentation Strategy</a:t>
            </a:r>
          </a:p>
          <a:p>
            <a:pPr algn="l">
              <a:lnSpc>
                <a:spcPts val="2799"/>
              </a:lnSpc>
            </a:pPr>
            <a:r>
              <a:rPr lang="en-US" sz="1999">
                <a:solidFill>
                  <a:srgbClr val="FFFFFF"/>
                </a:solidFill>
                <a:latin typeface="Source Sans Pro Bold"/>
              </a:rPr>
              <a:t>Content Personalization</a:t>
            </a:r>
          </a:p>
          <a:p>
            <a:pPr algn="l">
              <a:lnSpc>
                <a:spcPts val="2799"/>
              </a:lnSpc>
            </a:pPr>
            <a:r>
              <a:rPr lang="en-US" sz="1999">
                <a:solidFill>
                  <a:srgbClr val="FFFFFF"/>
                </a:solidFill>
                <a:latin typeface="Source Sans Pro Bold"/>
              </a:rPr>
              <a:t>Email Types</a:t>
            </a:r>
          </a:p>
          <a:p>
            <a:pPr algn="l">
              <a:lnSpc>
                <a:spcPts val="2799"/>
              </a:lnSpc>
            </a:pPr>
            <a:r>
              <a:rPr lang="en-US" sz="1999">
                <a:solidFill>
                  <a:srgbClr val="FFFFFF"/>
                </a:solidFill>
                <a:latin typeface="Source Sans Pro Bold"/>
              </a:rPr>
              <a:t>Design and Layout</a:t>
            </a:r>
          </a:p>
          <a:p>
            <a:pPr algn="l">
              <a:lnSpc>
                <a:spcPts val="2799"/>
              </a:lnSpc>
            </a:pPr>
            <a:r>
              <a:rPr lang="en-US" sz="1999">
                <a:solidFill>
                  <a:srgbClr val="FFFFFF"/>
                </a:solidFill>
                <a:latin typeface="Source Sans Pro Bold"/>
              </a:rPr>
              <a:t>Call-to-Actions (CTAs)</a:t>
            </a:r>
          </a:p>
          <a:p>
            <a:pPr algn="l">
              <a:lnSpc>
                <a:spcPts val="2799"/>
              </a:lnSpc>
            </a:pPr>
            <a:r>
              <a:rPr lang="en-US" sz="1999">
                <a:solidFill>
                  <a:srgbClr val="FFFFFF"/>
                </a:solidFill>
                <a:latin typeface="Source Sans Pro Bold"/>
              </a:rPr>
              <a:t>Automation</a:t>
            </a:r>
          </a:p>
          <a:p>
            <a:pPr algn="l">
              <a:lnSpc>
                <a:spcPts val="2799"/>
              </a:lnSpc>
            </a:pPr>
            <a:r>
              <a:rPr lang="en-US" sz="1999">
                <a:solidFill>
                  <a:srgbClr val="FFFFFF"/>
                </a:solidFill>
                <a:latin typeface="Source Sans Pro Bold"/>
              </a:rPr>
              <a:t>Analytics and Optimization</a:t>
            </a:r>
          </a:p>
          <a:p>
            <a:pPr algn="l">
              <a:lnSpc>
                <a:spcPts val="2799"/>
              </a:lnSpc>
              <a:spcBef>
                <a:spcPct val="0"/>
              </a:spcBef>
            </a:pPr>
            <a:endParaRPr lang="en-US" sz="1999">
              <a:solidFill>
                <a:srgbClr val="FFFFFF"/>
              </a:solidFill>
              <a:latin typeface="Source Sans Pro 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287" y="1287"/>
            <a:ext cx="1608548" cy="160597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66BF7"/>
            </a:solidFill>
          </p:spPr>
          <p:txBody>
            <a:bodyPr/>
            <a:lstStyle/>
            <a:p>
              <a:endParaRPr lang="en-US"/>
            </a:p>
          </p:txBody>
        </p:sp>
      </p:grpSp>
      <p:sp>
        <p:nvSpPr>
          <p:cNvPr id="4" name="TextBox 4"/>
          <p:cNvSpPr txBox="1"/>
          <p:nvPr/>
        </p:nvSpPr>
        <p:spPr>
          <a:xfrm>
            <a:off x="1605974" y="1930674"/>
            <a:ext cx="15048323" cy="6684277"/>
          </a:xfrm>
          <a:prstGeom prst="rect">
            <a:avLst/>
          </a:prstGeom>
        </p:spPr>
        <p:txBody>
          <a:bodyPr lIns="0" tIns="0" rIns="0" bIns="0" rtlCol="0" anchor="t">
            <a:spAutoFit/>
          </a:bodyPr>
          <a:lstStyle/>
          <a:p>
            <a:pPr algn="l">
              <a:lnSpc>
                <a:spcPts val="3581"/>
              </a:lnSpc>
            </a:pPr>
            <a:r>
              <a:rPr lang="en-US" sz="2558">
                <a:solidFill>
                  <a:srgbClr val="230F0F"/>
                </a:solidFill>
                <a:latin typeface="Source Sans Pro Bold"/>
              </a:rPr>
              <a:t>Sample Email Templates:</a:t>
            </a:r>
          </a:p>
          <a:p>
            <a:pPr algn="l">
              <a:lnSpc>
                <a:spcPts val="3581"/>
              </a:lnSpc>
            </a:pPr>
            <a:r>
              <a:rPr lang="en-US" sz="2558">
                <a:solidFill>
                  <a:srgbClr val="230F0F"/>
                </a:solidFill>
                <a:latin typeface="Source Sans Pro Bold"/>
              </a:rPr>
              <a:t>Welcome Email:</a:t>
            </a:r>
          </a:p>
          <a:p>
            <a:pPr algn="l">
              <a:lnSpc>
                <a:spcPts val="3581"/>
              </a:lnSpc>
            </a:pPr>
            <a:r>
              <a:rPr lang="en-US" sz="2558">
                <a:solidFill>
                  <a:srgbClr val="230F0F"/>
                </a:solidFill>
                <a:latin typeface="Source Sans Pro Bold"/>
              </a:rPr>
              <a:t>Subject Line:</a:t>
            </a:r>
            <a:r>
              <a:rPr lang="en-US" sz="2558">
                <a:solidFill>
                  <a:srgbClr val="230F0F"/>
                </a:solidFill>
                <a:latin typeface="Source Sans Pro"/>
              </a:rPr>
              <a:t> Welcome to BestReadsUK! Your Next Great Read Awaits</a:t>
            </a:r>
          </a:p>
          <a:p>
            <a:pPr algn="l">
              <a:lnSpc>
                <a:spcPts val="3581"/>
              </a:lnSpc>
            </a:pPr>
            <a:r>
              <a:rPr lang="en-US" sz="2558">
                <a:solidFill>
                  <a:srgbClr val="230F0F"/>
                </a:solidFill>
                <a:latin typeface="Source Sans Pro Bold"/>
              </a:rPr>
              <a:t>Body</a:t>
            </a:r>
          </a:p>
          <a:p>
            <a:pPr algn="l">
              <a:lnSpc>
                <a:spcPts val="3581"/>
              </a:lnSpc>
            </a:pPr>
            <a:endParaRPr lang="en-US" sz="2558">
              <a:solidFill>
                <a:srgbClr val="230F0F"/>
              </a:solidFill>
              <a:latin typeface="Source Sans Pro Bold"/>
            </a:endParaRPr>
          </a:p>
          <a:p>
            <a:pPr algn="l">
              <a:lnSpc>
                <a:spcPts val="3581"/>
              </a:lnSpc>
            </a:pPr>
            <a:r>
              <a:rPr lang="en-US" sz="2558">
                <a:solidFill>
                  <a:srgbClr val="230F0F"/>
                </a:solidFill>
                <a:latin typeface="Source Sans Pro"/>
              </a:rPr>
              <a:t>Dear [First Name],</a:t>
            </a:r>
          </a:p>
          <a:p>
            <a:pPr algn="l">
              <a:lnSpc>
                <a:spcPts val="3581"/>
              </a:lnSpc>
            </a:pPr>
            <a:endParaRPr lang="en-US" sz="2558">
              <a:solidFill>
                <a:srgbClr val="230F0F"/>
              </a:solidFill>
              <a:latin typeface="Source Sans Pro"/>
            </a:endParaRPr>
          </a:p>
          <a:p>
            <a:pPr algn="l">
              <a:lnSpc>
                <a:spcPts val="3581"/>
              </a:lnSpc>
            </a:pPr>
            <a:r>
              <a:rPr lang="en-US" sz="2558">
                <a:solidFill>
                  <a:srgbClr val="230F0F"/>
                </a:solidFill>
                <a:latin typeface="Source Sans Pro"/>
              </a:rPr>
              <a:t>Welcome to BestReadsUK! We’re thrilled to have you join our community of book lovers. Whether you’re into gripping thrillers, heartwarming romances, or insightful non-fiction, we’ve got something special just for you.</a:t>
            </a:r>
          </a:p>
          <a:p>
            <a:pPr algn="l">
              <a:lnSpc>
                <a:spcPts val="3581"/>
              </a:lnSpc>
            </a:pPr>
            <a:r>
              <a:rPr lang="en-US" sz="2558">
                <a:solidFill>
                  <a:srgbClr val="230F0F"/>
                </a:solidFill>
                <a:latin typeface="Source Sans Pro"/>
              </a:rPr>
              <a:t>As a thank you for joining us, here’s a 10% discount on your first purchase. Use code WELCOME10 at checkout.</a:t>
            </a:r>
          </a:p>
          <a:p>
            <a:pPr algn="l">
              <a:lnSpc>
                <a:spcPts val="3581"/>
              </a:lnSpc>
            </a:pPr>
            <a:endParaRPr lang="en-US" sz="2558">
              <a:solidFill>
                <a:srgbClr val="230F0F"/>
              </a:solidFill>
              <a:latin typeface="Source Sans Pro"/>
            </a:endParaRPr>
          </a:p>
          <a:p>
            <a:pPr algn="l">
              <a:lnSpc>
                <a:spcPts val="3581"/>
              </a:lnSpc>
            </a:pPr>
            <a:r>
              <a:rPr lang="en-US" sz="2558">
                <a:solidFill>
                  <a:srgbClr val="230F0F"/>
                </a:solidFill>
                <a:latin typeface="Source Sans Pro"/>
              </a:rPr>
              <a:t>Happy Reading,</a:t>
            </a:r>
          </a:p>
          <a:p>
            <a:pPr algn="l">
              <a:lnSpc>
                <a:spcPts val="3581"/>
              </a:lnSpc>
            </a:pPr>
            <a:r>
              <a:rPr lang="en-US" sz="2558">
                <a:solidFill>
                  <a:srgbClr val="230F0F"/>
                </a:solidFill>
                <a:latin typeface="Source Sans Pro"/>
              </a:rPr>
              <a:t>The BestReadsUK Team</a:t>
            </a:r>
          </a:p>
          <a:p>
            <a:pPr algn="l">
              <a:lnSpc>
                <a:spcPts val="3581"/>
              </a:lnSpc>
            </a:pPr>
            <a:endParaRPr lang="en-US" sz="2558">
              <a:solidFill>
                <a:srgbClr val="230F0F"/>
              </a:solidFill>
              <a:latin typeface="Source Sans Pro"/>
            </a:endParaRPr>
          </a:p>
          <a:p>
            <a:pPr algn="l">
              <a:lnSpc>
                <a:spcPts val="3581"/>
              </a:lnSpc>
              <a:spcBef>
                <a:spcPct val="0"/>
              </a:spcBef>
            </a:pPr>
            <a:endParaRPr lang="en-US" sz="2558">
              <a:solidFill>
                <a:srgbClr val="230F0F"/>
              </a:solidFill>
              <a:latin typeface="Source Sans Pro"/>
            </a:endParaRPr>
          </a:p>
        </p:txBody>
      </p:sp>
      <p:sp>
        <p:nvSpPr>
          <p:cNvPr id="5" name="TextBox 5"/>
          <p:cNvSpPr txBox="1"/>
          <p:nvPr/>
        </p:nvSpPr>
        <p:spPr>
          <a:xfrm>
            <a:off x="5562600" y="8039100"/>
            <a:ext cx="6450011" cy="495301"/>
          </a:xfrm>
          <a:prstGeom prst="rect">
            <a:avLst/>
          </a:prstGeom>
        </p:spPr>
        <p:txBody>
          <a:bodyPr lIns="0" tIns="0" rIns="0" bIns="0" rtlCol="0" anchor="t">
            <a:spAutoFit/>
          </a:bodyPr>
          <a:lstStyle/>
          <a:p>
            <a:pPr algn="l">
              <a:lnSpc>
                <a:spcPts val="4199"/>
              </a:lnSpc>
              <a:spcBef>
                <a:spcPct val="0"/>
              </a:spcBef>
            </a:pPr>
            <a:r>
              <a:rPr lang="en-US" sz="2999" spc="1805" dirty="0">
                <a:solidFill>
                  <a:srgbClr val="FFFFFF"/>
                </a:solidFill>
                <a:latin typeface="Source Sans Pro Bold"/>
              </a:rPr>
              <a:t>+123-456-7890</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287" y="1287"/>
            <a:ext cx="1608548" cy="160597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66BF7"/>
            </a:solidFill>
          </p:spPr>
          <p:txBody>
            <a:bodyPr/>
            <a:lstStyle/>
            <a:p>
              <a:endParaRPr lang="en-US"/>
            </a:p>
          </p:txBody>
        </p:sp>
      </p:grpSp>
      <p:grpSp>
        <p:nvGrpSpPr>
          <p:cNvPr id="4" name="Group 4"/>
          <p:cNvGrpSpPr/>
          <p:nvPr/>
        </p:nvGrpSpPr>
        <p:grpSpPr>
          <a:xfrm>
            <a:off x="6983516" y="3206361"/>
            <a:ext cx="4808148" cy="5356292"/>
            <a:chOff x="0" y="0"/>
            <a:chExt cx="1950448" cy="2172805"/>
          </a:xfrm>
        </p:grpSpPr>
        <p:sp>
          <p:nvSpPr>
            <p:cNvPr id="5" name="Freeform 5"/>
            <p:cNvSpPr/>
            <p:nvPr/>
          </p:nvSpPr>
          <p:spPr>
            <a:xfrm>
              <a:off x="0" y="0"/>
              <a:ext cx="1950448" cy="2172805"/>
            </a:xfrm>
            <a:custGeom>
              <a:avLst/>
              <a:gdLst/>
              <a:ahLst/>
              <a:cxnLst/>
              <a:rect l="l" t="t" r="r" b="b"/>
              <a:pathLst>
                <a:path w="1950448" h="2172805">
                  <a:moveTo>
                    <a:pt x="0" y="0"/>
                  </a:moveTo>
                  <a:lnTo>
                    <a:pt x="1950448" y="0"/>
                  </a:lnTo>
                  <a:lnTo>
                    <a:pt x="1950448" y="2172805"/>
                  </a:lnTo>
                  <a:lnTo>
                    <a:pt x="0" y="2172805"/>
                  </a:lnTo>
                  <a:close/>
                </a:path>
              </a:pathLst>
            </a:custGeom>
            <a:solidFill>
              <a:srgbClr val="266BF7"/>
            </a:solidFill>
          </p:spPr>
          <p:txBody>
            <a:bodyPr/>
            <a:lstStyle/>
            <a:p>
              <a:endParaRPr lang="en-US"/>
            </a:p>
          </p:txBody>
        </p:sp>
      </p:grpSp>
      <p:sp>
        <p:nvSpPr>
          <p:cNvPr id="6" name="TextBox 6"/>
          <p:cNvSpPr txBox="1"/>
          <p:nvPr/>
        </p:nvSpPr>
        <p:spPr>
          <a:xfrm>
            <a:off x="7944693" y="4629286"/>
            <a:ext cx="2885794" cy="3717365"/>
          </a:xfrm>
          <a:prstGeom prst="rect">
            <a:avLst/>
          </a:prstGeom>
        </p:spPr>
        <p:txBody>
          <a:bodyPr lIns="0" tIns="0" rIns="0" bIns="0" rtlCol="0" anchor="t">
            <a:spAutoFit/>
          </a:bodyPr>
          <a:lstStyle/>
          <a:p>
            <a:pPr algn="ctr">
              <a:lnSpc>
                <a:spcPts val="2488"/>
              </a:lnSpc>
            </a:pPr>
            <a:r>
              <a:rPr lang="en-US" sz="1777">
                <a:solidFill>
                  <a:srgbClr val="FFFFFF"/>
                </a:solidFill>
                <a:latin typeface="Source Sans Pro"/>
              </a:rPr>
              <a:t>Mobile First approach</a:t>
            </a:r>
          </a:p>
          <a:p>
            <a:pPr algn="ctr">
              <a:lnSpc>
                <a:spcPts val="2488"/>
              </a:lnSpc>
            </a:pPr>
            <a:r>
              <a:rPr lang="en-US" sz="1777">
                <a:solidFill>
                  <a:srgbClr val="FFFFFF"/>
                </a:solidFill>
                <a:latin typeface="Source Sans Pro"/>
              </a:rPr>
              <a:t>Fluid Grid system </a:t>
            </a:r>
          </a:p>
          <a:p>
            <a:pPr algn="ctr">
              <a:lnSpc>
                <a:spcPts val="2488"/>
              </a:lnSpc>
            </a:pPr>
            <a:r>
              <a:rPr lang="en-US" sz="1777">
                <a:solidFill>
                  <a:srgbClr val="FFFFFF"/>
                </a:solidFill>
                <a:latin typeface="Source Sans Pro"/>
              </a:rPr>
              <a:t>Adaptive Images</a:t>
            </a:r>
          </a:p>
          <a:p>
            <a:pPr algn="ctr">
              <a:lnSpc>
                <a:spcPts val="2488"/>
              </a:lnSpc>
            </a:pPr>
            <a:endParaRPr lang="en-US" sz="1777">
              <a:solidFill>
                <a:srgbClr val="FFFFFF"/>
              </a:solidFill>
              <a:latin typeface="Source Sans Pro"/>
            </a:endParaRPr>
          </a:p>
          <a:p>
            <a:pPr algn="ctr">
              <a:lnSpc>
                <a:spcPts val="2488"/>
              </a:lnSpc>
            </a:pPr>
            <a:r>
              <a:rPr lang="en-US" sz="1777">
                <a:solidFill>
                  <a:srgbClr val="FFFFFF"/>
                </a:solidFill>
                <a:latin typeface="Source Sans Pro"/>
              </a:rPr>
              <a:t>Technologies Used</a:t>
            </a:r>
          </a:p>
          <a:p>
            <a:pPr algn="ctr">
              <a:lnSpc>
                <a:spcPts val="2488"/>
              </a:lnSpc>
            </a:pPr>
            <a:endParaRPr lang="en-US" sz="1777">
              <a:solidFill>
                <a:srgbClr val="FFFFFF"/>
              </a:solidFill>
              <a:latin typeface="Source Sans Pro"/>
            </a:endParaRPr>
          </a:p>
          <a:p>
            <a:pPr marL="383725" lvl="1" indent="-191863" algn="ctr">
              <a:lnSpc>
                <a:spcPts val="2488"/>
              </a:lnSpc>
              <a:buFont typeface="Arial"/>
              <a:buChar char="•"/>
            </a:pPr>
            <a:r>
              <a:rPr lang="en-US" sz="1777">
                <a:solidFill>
                  <a:srgbClr val="FFFFFF"/>
                </a:solidFill>
                <a:latin typeface="Source Sans Pro"/>
              </a:rPr>
              <a:t>HTML5 and CSS</a:t>
            </a:r>
          </a:p>
          <a:p>
            <a:pPr marL="383725" lvl="1" indent="-191863" algn="ctr">
              <a:lnSpc>
                <a:spcPts val="2488"/>
              </a:lnSpc>
              <a:buFont typeface="Arial"/>
              <a:buChar char="•"/>
            </a:pPr>
            <a:r>
              <a:rPr lang="en-US" sz="1777">
                <a:solidFill>
                  <a:srgbClr val="FFFFFF"/>
                </a:solidFill>
                <a:latin typeface="Source Sans Pro"/>
              </a:rPr>
              <a:t>JavaScript</a:t>
            </a:r>
          </a:p>
          <a:p>
            <a:pPr marL="383725" lvl="1" indent="-191863" algn="ctr">
              <a:lnSpc>
                <a:spcPts val="2488"/>
              </a:lnSpc>
              <a:buFont typeface="Arial"/>
              <a:buChar char="•"/>
            </a:pPr>
            <a:r>
              <a:rPr lang="en-US" sz="1777">
                <a:solidFill>
                  <a:srgbClr val="FFFFFF"/>
                </a:solidFill>
                <a:latin typeface="Source Sans Pro"/>
              </a:rPr>
              <a:t>Frameworks(Bootstrap, Foundation)</a:t>
            </a:r>
          </a:p>
          <a:p>
            <a:pPr marL="383725" lvl="1" indent="-191863" algn="ctr">
              <a:lnSpc>
                <a:spcPts val="2488"/>
              </a:lnSpc>
              <a:buFont typeface="Arial"/>
              <a:buChar char="•"/>
            </a:pPr>
            <a:r>
              <a:rPr lang="en-US" sz="1777">
                <a:solidFill>
                  <a:srgbClr val="FFFFFF"/>
                </a:solidFill>
                <a:latin typeface="Source Sans Pro"/>
              </a:rPr>
              <a:t>Cross-device testing tools</a:t>
            </a:r>
          </a:p>
          <a:p>
            <a:pPr algn="ctr">
              <a:lnSpc>
                <a:spcPts val="2488"/>
              </a:lnSpc>
              <a:spcBef>
                <a:spcPct val="0"/>
              </a:spcBef>
            </a:pPr>
            <a:endParaRPr lang="en-US" sz="1777">
              <a:solidFill>
                <a:srgbClr val="FFFFFF"/>
              </a:solidFill>
              <a:latin typeface="Source Sans Pro"/>
            </a:endParaRPr>
          </a:p>
        </p:txBody>
      </p:sp>
      <p:sp>
        <p:nvSpPr>
          <p:cNvPr id="7" name="TextBox 7"/>
          <p:cNvSpPr txBox="1"/>
          <p:nvPr/>
        </p:nvSpPr>
        <p:spPr>
          <a:xfrm>
            <a:off x="7713168" y="3153268"/>
            <a:ext cx="3348844" cy="1330743"/>
          </a:xfrm>
          <a:prstGeom prst="rect">
            <a:avLst/>
          </a:prstGeom>
        </p:spPr>
        <p:txBody>
          <a:bodyPr lIns="0" tIns="0" rIns="0" bIns="0" rtlCol="0" anchor="t">
            <a:spAutoFit/>
          </a:bodyPr>
          <a:lstStyle/>
          <a:p>
            <a:pPr algn="ctr">
              <a:lnSpc>
                <a:spcPts val="5367"/>
              </a:lnSpc>
              <a:spcBef>
                <a:spcPct val="0"/>
              </a:spcBef>
            </a:pPr>
            <a:r>
              <a:rPr lang="en-US" sz="3833">
                <a:solidFill>
                  <a:srgbClr val="FFFFFF"/>
                </a:solidFill>
                <a:latin typeface="Source Sans Pro Bold"/>
              </a:rPr>
              <a:t>RESPONSIVE DESIGN</a:t>
            </a:r>
          </a:p>
        </p:txBody>
      </p:sp>
      <p:grpSp>
        <p:nvGrpSpPr>
          <p:cNvPr id="8" name="Group 8"/>
          <p:cNvGrpSpPr/>
          <p:nvPr/>
        </p:nvGrpSpPr>
        <p:grpSpPr>
          <a:xfrm>
            <a:off x="1725927" y="3206361"/>
            <a:ext cx="4390814" cy="5356292"/>
            <a:chOff x="0" y="0"/>
            <a:chExt cx="1974855" cy="2409097"/>
          </a:xfrm>
        </p:grpSpPr>
        <p:sp>
          <p:nvSpPr>
            <p:cNvPr id="9" name="Freeform 9"/>
            <p:cNvSpPr/>
            <p:nvPr/>
          </p:nvSpPr>
          <p:spPr>
            <a:xfrm>
              <a:off x="0" y="0"/>
              <a:ext cx="1974854" cy="2409097"/>
            </a:xfrm>
            <a:custGeom>
              <a:avLst/>
              <a:gdLst/>
              <a:ahLst/>
              <a:cxnLst/>
              <a:rect l="l" t="t" r="r" b="b"/>
              <a:pathLst>
                <a:path w="1974854" h="2409097">
                  <a:moveTo>
                    <a:pt x="0" y="0"/>
                  </a:moveTo>
                  <a:lnTo>
                    <a:pt x="1974854" y="0"/>
                  </a:lnTo>
                  <a:lnTo>
                    <a:pt x="1974854" y="2409097"/>
                  </a:lnTo>
                  <a:lnTo>
                    <a:pt x="0" y="2409097"/>
                  </a:lnTo>
                  <a:close/>
                </a:path>
              </a:pathLst>
            </a:custGeom>
            <a:solidFill>
              <a:srgbClr val="242424"/>
            </a:solidFill>
          </p:spPr>
          <p:txBody>
            <a:bodyPr/>
            <a:lstStyle/>
            <a:p>
              <a:endParaRPr lang="en-US"/>
            </a:p>
          </p:txBody>
        </p:sp>
      </p:grpSp>
      <p:grpSp>
        <p:nvGrpSpPr>
          <p:cNvPr id="10" name="Group 10"/>
          <p:cNvGrpSpPr/>
          <p:nvPr/>
        </p:nvGrpSpPr>
        <p:grpSpPr>
          <a:xfrm>
            <a:off x="12101264" y="3240520"/>
            <a:ext cx="4562498" cy="5356292"/>
            <a:chOff x="0" y="0"/>
            <a:chExt cx="2052073" cy="2409097"/>
          </a:xfrm>
        </p:grpSpPr>
        <p:sp>
          <p:nvSpPr>
            <p:cNvPr id="11" name="Freeform 11"/>
            <p:cNvSpPr/>
            <p:nvPr/>
          </p:nvSpPr>
          <p:spPr>
            <a:xfrm>
              <a:off x="0" y="0"/>
              <a:ext cx="2052073" cy="2409097"/>
            </a:xfrm>
            <a:custGeom>
              <a:avLst/>
              <a:gdLst/>
              <a:ahLst/>
              <a:cxnLst/>
              <a:rect l="l" t="t" r="r" b="b"/>
              <a:pathLst>
                <a:path w="2052073" h="2409097">
                  <a:moveTo>
                    <a:pt x="0" y="0"/>
                  </a:moveTo>
                  <a:lnTo>
                    <a:pt x="2052073" y="0"/>
                  </a:lnTo>
                  <a:lnTo>
                    <a:pt x="2052073" y="2409097"/>
                  </a:lnTo>
                  <a:lnTo>
                    <a:pt x="0" y="2409097"/>
                  </a:lnTo>
                  <a:close/>
                </a:path>
              </a:pathLst>
            </a:custGeom>
            <a:solidFill>
              <a:srgbClr val="242424"/>
            </a:solidFill>
          </p:spPr>
          <p:txBody>
            <a:bodyPr/>
            <a:lstStyle/>
            <a:p>
              <a:endParaRPr lang="en-US"/>
            </a:p>
          </p:txBody>
        </p:sp>
      </p:grpSp>
      <p:sp>
        <p:nvSpPr>
          <p:cNvPr id="12" name="TextBox 12"/>
          <p:cNvSpPr txBox="1"/>
          <p:nvPr/>
        </p:nvSpPr>
        <p:spPr>
          <a:xfrm>
            <a:off x="2069287" y="3808263"/>
            <a:ext cx="3590254" cy="4589100"/>
          </a:xfrm>
          <a:prstGeom prst="rect">
            <a:avLst/>
          </a:prstGeom>
        </p:spPr>
        <p:txBody>
          <a:bodyPr lIns="0" tIns="0" rIns="0" bIns="0" rtlCol="0" anchor="t">
            <a:spAutoFit/>
          </a:bodyPr>
          <a:lstStyle/>
          <a:p>
            <a:pPr algn="ctr">
              <a:lnSpc>
                <a:spcPts val="2093"/>
              </a:lnSpc>
            </a:pPr>
            <a:r>
              <a:rPr lang="en-US" sz="1495">
                <a:solidFill>
                  <a:srgbClr val="FFFFFF"/>
                </a:solidFill>
                <a:latin typeface="Source Sans Pro"/>
              </a:rPr>
              <a:t>Intuitive design</a:t>
            </a:r>
          </a:p>
          <a:p>
            <a:pPr marL="322806" lvl="1" indent="-161403" algn="ctr">
              <a:lnSpc>
                <a:spcPts val="2093"/>
              </a:lnSpc>
              <a:buFont typeface="Arial"/>
              <a:buChar char="•"/>
            </a:pPr>
            <a:r>
              <a:rPr lang="en-US" sz="1495">
                <a:solidFill>
                  <a:srgbClr val="FFFFFF"/>
                </a:solidFill>
                <a:latin typeface="Source Sans Pro"/>
              </a:rPr>
              <a:t>Logical flow</a:t>
            </a:r>
          </a:p>
          <a:p>
            <a:pPr marL="322806" lvl="1" indent="-161403" algn="ctr">
              <a:lnSpc>
                <a:spcPts val="2093"/>
              </a:lnSpc>
              <a:buFont typeface="Arial"/>
              <a:buChar char="•"/>
            </a:pPr>
            <a:r>
              <a:rPr lang="en-US" sz="1495">
                <a:solidFill>
                  <a:srgbClr val="FFFFFF"/>
                </a:solidFill>
                <a:latin typeface="Source Sans Pro"/>
              </a:rPr>
              <a:t>Clear navigation</a:t>
            </a:r>
          </a:p>
          <a:p>
            <a:pPr marL="322806" lvl="1" indent="-161403" algn="ctr">
              <a:lnSpc>
                <a:spcPts val="2093"/>
              </a:lnSpc>
              <a:buFont typeface="Arial"/>
              <a:buChar char="•"/>
            </a:pPr>
            <a:r>
              <a:rPr lang="en-US" sz="1495">
                <a:solidFill>
                  <a:srgbClr val="FFFFFF"/>
                </a:solidFill>
                <a:latin typeface="Source Sans Pro"/>
              </a:rPr>
              <a:t>Best reads Logo</a:t>
            </a:r>
          </a:p>
          <a:p>
            <a:pPr marL="322806" lvl="1" indent="-161403" algn="ctr">
              <a:lnSpc>
                <a:spcPts val="2093"/>
              </a:lnSpc>
              <a:buFont typeface="Arial"/>
              <a:buChar char="•"/>
            </a:pPr>
            <a:r>
              <a:rPr lang="en-US" sz="1495">
                <a:solidFill>
                  <a:srgbClr val="FFFFFF"/>
                </a:solidFill>
                <a:latin typeface="Source Sans Pro"/>
              </a:rPr>
              <a:t>Meta description</a:t>
            </a:r>
          </a:p>
          <a:p>
            <a:pPr marL="322806" lvl="1" indent="-161403" algn="ctr">
              <a:lnSpc>
                <a:spcPts val="2093"/>
              </a:lnSpc>
              <a:buFont typeface="Arial"/>
              <a:buChar char="•"/>
            </a:pPr>
            <a:r>
              <a:rPr lang="en-US" sz="1495">
                <a:solidFill>
                  <a:srgbClr val="FFFFFF"/>
                </a:solidFill>
                <a:latin typeface="Source Sans Pro"/>
              </a:rPr>
              <a:t>Clear buttons &amp; icons</a:t>
            </a:r>
          </a:p>
          <a:p>
            <a:pPr marL="322806" lvl="1" indent="-161403" algn="ctr">
              <a:lnSpc>
                <a:spcPts val="2093"/>
              </a:lnSpc>
              <a:buFont typeface="Arial"/>
              <a:buChar char="•"/>
            </a:pPr>
            <a:r>
              <a:rPr lang="en-US" sz="1495">
                <a:solidFill>
                  <a:srgbClr val="FFFFFF"/>
                </a:solidFill>
                <a:latin typeface="Source Sans Pro"/>
              </a:rPr>
              <a:t>Clear menu bar</a:t>
            </a:r>
          </a:p>
          <a:p>
            <a:pPr marL="322806" lvl="1" indent="-161403" algn="ctr">
              <a:lnSpc>
                <a:spcPts val="2093"/>
              </a:lnSpc>
              <a:buFont typeface="Arial"/>
              <a:buChar char="•"/>
            </a:pPr>
            <a:r>
              <a:rPr lang="en-US" sz="1495">
                <a:solidFill>
                  <a:srgbClr val="FFFFFF"/>
                </a:solidFill>
                <a:latin typeface="Source Sans Pro"/>
              </a:rPr>
              <a:t> High quality images</a:t>
            </a:r>
          </a:p>
          <a:p>
            <a:pPr algn="ctr">
              <a:lnSpc>
                <a:spcPts val="2093"/>
              </a:lnSpc>
            </a:pPr>
            <a:r>
              <a:rPr lang="en-US" sz="1495">
                <a:solidFill>
                  <a:srgbClr val="FFFFFF"/>
                </a:solidFill>
                <a:latin typeface="Source Sans Pro"/>
              </a:rPr>
              <a:t>Be Minimalistic</a:t>
            </a:r>
          </a:p>
          <a:p>
            <a:pPr marL="322806" lvl="1" indent="-161403" algn="ctr">
              <a:lnSpc>
                <a:spcPts val="2093"/>
              </a:lnSpc>
              <a:buFont typeface="Arial"/>
              <a:buChar char="•"/>
            </a:pPr>
            <a:r>
              <a:rPr lang="en-US" sz="1495">
                <a:solidFill>
                  <a:srgbClr val="FFFFFF"/>
                </a:solidFill>
                <a:latin typeface="Source Sans Pro"/>
              </a:rPr>
              <a:t>Essential Elements</a:t>
            </a:r>
          </a:p>
          <a:p>
            <a:pPr marL="322806" lvl="1" indent="-161403" algn="ctr">
              <a:lnSpc>
                <a:spcPts val="2093"/>
              </a:lnSpc>
              <a:buFont typeface="Arial"/>
              <a:buChar char="•"/>
            </a:pPr>
            <a:r>
              <a:rPr lang="en-US" sz="1495">
                <a:solidFill>
                  <a:srgbClr val="FFFFFF"/>
                </a:solidFill>
                <a:latin typeface="Source Sans Pro"/>
              </a:rPr>
              <a:t>Concise book descriptions</a:t>
            </a:r>
          </a:p>
          <a:p>
            <a:pPr algn="ctr">
              <a:lnSpc>
                <a:spcPts val="2093"/>
              </a:lnSpc>
            </a:pPr>
            <a:r>
              <a:rPr lang="en-US" sz="1495">
                <a:solidFill>
                  <a:srgbClr val="FFFFFF"/>
                </a:solidFill>
                <a:latin typeface="Source Sans Pro"/>
              </a:rPr>
              <a:t>Website responsiveness</a:t>
            </a:r>
          </a:p>
          <a:p>
            <a:pPr marL="322806" lvl="1" indent="-161403" algn="ctr">
              <a:lnSpc>
                <a:spcPts val="2093"/>
              </a:lnSpc>
              <a:buFont typeface="Arial"/>
              <a:buChar char="•"/>
            </a:pPr>
            <a:r>
              <a:rPr lang="en-US" sz="1495">
                <a:solidFill>
                  <a:srgbClr val="FFFFFF"/>
                </a:solidFill>
                <a:latin typeface="Source Sans Pro"/>
              </a:rPr>
              <a:t>Compress Images</a:t>
            </a:r>
          </a:p>
          <a:p>
            <a:pPr marL="322806" lvl="1" indent="-161403" algn="ctr">
              <a:lnSpc>
                <a:spcPts val="2093"/>
              </a:lnSpc>
              <a:buFont typeface="Arial"/>
              <a:buChar char="•"/>
            </a:pPr>
            <a:r>
              <a:rPr lang="en-US" sz="1495">
                <a:solidFill>
                  <a:srgbClr val="FFFFFF"/>
                </a:solidFill>
                <a:latin typeface="Source Sans Pro"/>
              </a:rPr>
              <a:t>Minimize HTTP Requests</a:t>
            </a:r>
          </a:p>
          <a:p>
            <a:pPr algn="ctr">
              <a:lnSpc>
                <a:spcPts val="2093"/>
              </a:lnSpc>
            </a:pPr>
            <a:r>
              <a:rPr lang="en-US" sz="1495">
                <a:solidFill>
                  <a:srgbClr val="FFFFFF"/>
                </a:solidFill>
                <a:latin typeface="Source Sans Pro"/>
              </a:rPr>
              <a:t>Visual appearance</a:t>
            </a:r>
          </a:p>
          <a:p>
            <a:pPr marL="322806" lvl="1" indent="-161403" algn="ctr">
              <a:lnSpc>
                <a:spcPts val="2093"/>
              </a:lnSpc>
              <a:buFont typeface="Arial"/>
              <a:buChar char="•"/>
            </a:pPr>
            <a:r>
              <a:rPr lang="en-US" sz="1495">
                <a:solidFill>
                  <a:srgbClr val="FFFFFF"/>
                </a:solidFill>
                <a:latin typeface="Source Sans Pro"/>
              </a:rPr>
              <a:t>Consistent Color Scheme</a:t>
            </a:r>
          </a:p>
          <a:p>
            <a:pPr marL="322806" lvl="1" indent="-161403" algn="ctr">
              <a:lnSpc>
                <a:spcPts val="2093"/>
              </a:lnSpc>
              <a:buFont typeface="Arial"/>
              <a:buChar char="•"/>
            </a:pPr>
            <a:r>
              <a:rPr lang="en-US" sz="1495">
                <a:solidFill>
                  <a:srgbClr val="FFFFFF"/>
                </a:solidFill>
                <a:latin typeface="Source Sans Pro"/>
              </a:rPr>
              <a:t>Strategic Dark Colors</a:t>
            </a:r>
          </a:p>
          <a:p>
            <a:pPr algn="ctr">
              <a:lnSpc>
                <a:spcPts val="1205"/>
              </a:lnSpc>
              <a:spcBef>
                <a:spcPct val="0"/>
              </a:spcBef>
            </a:pPr>
            <a:endParaRPr lang="en-US" sz="1495">
              <a:solidFill>
                <a:srgbClr val="FFFFFF"/>
              </a:solidFill>
              <a:latin typeface="Source Sans Pro"/>
            </a:endParaRPr>
          </a:p>
        </p:txBody>
      </p:sp>
      <p:sp>
        <p:nvSpPr>
          <p:cNvPr id="13" name="TextBox 13"/>
          <p:cNvSpPr txBox="1"/>
          <p:nvPr/>
        </p:nvSpPr>
        <p:spPr>
          <a:xfrm>
            <a:off x="1725927" y="3191368"/>
            <a:ext cx="4390814" cy="1476019"/>
          </a:xfrm>
          <a:prstGeom prst="rect">
            <a:avLst/>
          </a:prstGeom>
        </p:spPr>
        <p:txBody>
          <a:bodyPr lIns="0" tIns="0" rIns="0" bIns="0" rtlCol="0" anchor="t">
            <a:spAutoFit/>
          </a:bodyPr>
          <a:lstStyle/>
          <a:p>
            <a:pPr algn="ctr">
              <a:lnSpc>
                <a:spcPts val="2851"/>
              </a:lnSpc>
            </a:pPr>
            <a:r>
              <a:rPr lang="en-US" sz="2036">
                <a:solidFill>
                  <a:srgbClr val="FFFFFF"/>
                </a:solidFill>
                <a:latin typeface="Source Sans Pro Bold"/>
              </a:rPr>
              <a:t>USER-FRIENDLY DESIGN</a:t>
            </a:r>
          </a:p>
          <a:p>
            <a:pPr algn="ctr">
              <a:lnSpc>
                <a:spcPts val="4634"/>
              </a:lnSpc>
            </a:pPr>
            <a:endParaRPr lang="en-US" sz="2036">
              <a:solidFill>
                <a:srgbClr val="FFFFFF"/>
              </a:solidFill>
              <a:latin typeface="Source Sans Pro Bold"/>
            </a:endParaRPr>
          </a:p>
          <a:p>
            <a:pPr algn="ctr">
              <a:lnSpc>
                <a:spcPts val="4516"/>
              </a:lnSpc>
              <a:spcBef>
                <a:spcPct val="0"/>
              </a:spcBef>
            </a:pPr>
            <a:endParaRPr lang="en-US" sz="2036">
              <a:solidFill>
                <a:srgbClr val="FFFFFF"/>
              </a:solidFill>
              <a:latin typeface="Source Sans Pro Bold"/>
            </a:endParaRPr>
          </a:p>
        </p:txBody>
      </p:sp>
      <p:sp>
        <p:nvSpPr>
          <p:cNvPr id="14" name="TextBox 14"/>
          <p:cNvSpPr txBox="1"/>
          <p:nvPr/>
        </p:nvSpPr>
        <p:spPr>
          <a:xfrm>
            <a:off x="13245290" y="4494063"/>
            <a:ext cx="2274446" cy="4192640"/>
          </a:xfrm>
          <a:prstGeom prst="rect">
            <a:avLst/>
          </a:prstGeom>
        </p:spPr>
        <p:txBody>
          <a:bodyPr lIns="0" tIns="0" rIns="0" bIns="0" rtlCol="0" anchor="t">
            <a:spAutoFit/>
          </a:bodyPr>
          <a:lstStyle/>
          <a:p>
            <a:pPr marL="352255" lvl="1" indent="-176128" algn="ctr">
              <a:lnSpc>
                <a:spcPts val="2284"/>
              </a:lnSpc>
              <a:buFont typeface="Arial"/>
              <a:buChar char="•"/>
            </a:pPr>
            <a:r>
              <a:rPr lang="en-US" sz="1631">
                <a:solidFill>
                  <a:srgbClr val="FFFFFF"/>
                </a:solidFill>
                <a:latin typeface="Source Sans Pro"/>
              </a:rPr>
              <a:t>Code optimization</a:t>
            </a:r>
          </a:p>
          <a:p>
            <a:pPr marL="352255" lvl="1" indent="-176128" algn="ctr">
              <a:lnSpc>
                <a:spcPts val="2284"/>
              </a:lnSpc>
              <a:buFont typeface="Arial"/>
              <a:buChar char="•"/>
            </a:pPr>
            <a:r>
              <a:rPr lang="en-US" sz="1631">
                <a:solidFill>
                  <a:srgbClr val="FFFFFF"/>
                </a:solidFill>
                <a:latin typeface="Source Sans Pro"/>
              </a:rPr>
              <a:t>Optimize rendering processes</a:t>
            </a:r>
          </a:p>
          <a:p>
            <a:pPr marL="352255" lvl="1" indent="-176128" algn="ctr">
              <a:lnSpc>
                <a:spcPts val="2284"/>
              </a:lnSpc>
              <a:buFont typeface="Arial"/>
              <a:buChar char="•"/>
            </a:pPr>
            <a:r>
              <a:rPr lang="en-US" sz="1631">
                <a:solidFill>
                  <a:srgbClr val="FFFFFF"/>
                </a:solidFill>
                <a:latin typeface="Source Sans Pro"/>
              </a:rPr>
              <a:t>Efficient Hosting</a:t>
            </a:r>
          </a:p>
          <a:p>
            <a:pPr marL="352255" lvl="1" indent="-176128" algn="ctr">
              <a:lnSpc>
                <a:spcPts val="2284"/>
              </a:lnSpc>
              <a:buFont typeface="Arial"/>
              <a:buChar char="•"/>
            </a:pPr>
            <a:r>
              <a:rPr lang="en-US" sz="1631">
                <a:solidFill>
                  <a:srgbClr val="FFFFFF"/>
                </a:solidFill>
                <a:latin typeface="Source Sans Pro"/>
              </a:rPr>
              <a:t>File and Media Optimization</a:t>
            </a:r>
          </a:p>
          <a:p>
            <a:pPr marL="352255" lvl="1" indent="-176128" algn="ctr">
              <a:lnSpc>
                <a:spcPts val="2284"/>
              </a:lnSpc>
              <a:buFont typeface="Arial"/>
              <a:buChar char="•"/>
            </a:pPr>
            <a:r>
              <a:rPr lang="en-US" sz="1631">
                <a:solidFill>
                  <a:srgbClr val="FFFFFF"/>
                </a:solidFill>
                <a:latin typeface="Source Sans Pro"/>
              </a:rPr>
              <a:t>Reduce Unnecessary HTTP Requests</a:t>
            </a:r>
          </a:p>
          <a:p>
            <a:pPr marL="352255" lvl="1" indent="-176128" algn="ctr">
              <a:lnSpc>
                <a:spcPts val="2284"/>
              </a:lnSpc>
              <a:buFont typeface="Arial"/>
              <a:buChar char="•"/>
            </a:pPr>
            <a:r>
              <a:rPr lang="en-US" sz="1631">
                <a:solidFill>
                  <a:srgbClr val="FFFFFF"/>
                </a:solidFill>
                <a:latin typeface="Source Sans Pro"/>
              </a:rPr>
              <a:t>Plugin Management</a:t>
            </a:r>
          </a:p>
          <a:p>
            <a:pPr marL="352255" lvl="1" indent="-176128" algn="ctr">
              <a:lnSpc>
                <a:spcPts val="2284"/>
              </a:lnSpc>
              <a:buFont typeface="Arial"/>
              <a:buChar char="•"/>
            </a:pPr>
            <a:r>
              <a:rPr lang="en-US" sz="1631">
                <a:solidFill>
                  <a:srgbClr val="FFFFFF"/>
                </a:solidFill>
                <a:latin typeface="Source Sans Pro"/>
              </a:rPr>
              <a:t>Content Delivery Network (CDN)</a:t>
            </a:r>
          </a:p>
          <a:p>
            <a:pPr marL="352255" lvl="1" indent="-176128" algn="ctr">
              <a:lnSpc>
                <a:spcPts val="2284"/>
              </a:lnSpc>
              <a:buFont typeface="Arial"/>
              <a:buChar char="•"/>
            </a:pPr>
            <a:r>
              <a:rPr lang="en-US" sz="1631">
                <a:solidFill>
                  <a:srgbClr val="FFFFFF"/>
                </a:solidFill>
                <a:latin typeface="Source Sans Pro"/>
              </a:rPr>
              <a:t>Employ a cloud-based monitoring tool</a:t>
            </a:r>
          </a:p>
          <a:p>
            <a:pPr algn="ctr">
              <a:lnSpc>
                <a:spcPts val="2284"/>
              </a:lnSpc>
            </a:pPr>
            <a:endParaRPr lang="en-US" sz="1631">
              <a:solidFill>
                <a:srgbClr val="FFFFFF"/>
              </a:solidFill>
              <a:latin typeface="Source Sans Pro"/>
            </a:endParaRPr>
          </a:p>
          <a:p>
            <a:pPr algn="ctr">
              <a:lnSpc>
                <a:spcPts val="2284"/>
              </a:lnSpc>
              <a:spcBef>
                <a:spcPct val="0"/>
              </a:spcBef>
            </a:pPr>
            <a:endParaRPr lang="en-US" sz="1631">
              <a:solidFill>
                <a:srgbClr val="FFFFFF"/>
              </a:solidFill>
              <a:latin typeface="Source Sans Pro"/>
            </a:endParaRPr>
          </a:p>
        </p:txBody>
      </p:sp>
      <p:sp>
        <p:nvSpPr>
          <p:cNvPr id="15" name="TextBox 15"/>
          <p:cNvSpPr txBox="1"/>
          <p:nvPr/>
        </p:nvSpPr>
        <p:spPr>
          <a:xfrm>
            <a:off x="12658439" y="3164320"/>
            <a:ext cx="3404823" cy="1348793"/>
          </a:xfrm>
          <a:prstGeom prst="rect">
            <a:avLst/>
          </a:prstGeom>
        </p:spPr>
        <p:txBody>
          <a:bodyPr lIns="0" tIns="0" rIns="0" bIns="0" rtlCol="0" anchor="t">
            <a:spAutoFit/>
          </a:bodyPr>
          <a:lstStyle/>
          <a:p>
            <a:pPr algn="ctr">
              <a:lnSpc>
                <a:spcPts val="5457"/>
              </a:lnSpc>
              <a:spcBef>
                <a:spcPct val="0"/>
              </a:spcBef>
            </a:pPr>
            <a:r>
              <a:rPr lang="en-US" sz="3897">
                <a:solidFill>
                  <a:srgbClr val="FFFFFF"/>
                </a:solidFill>
                <a:latin typeface="Source Sans Pro Bold"/>
              </a:rPr>
              <a:t>FAST LOAD TIMES</a:t>
            </a:r>
          </a:p>
        </p:txBody>
      </p:sp>
      <p:sp>
        <p:nvSpPr>
          <p:cNvPr id="16" name="TextBox 16"/>
          <p:cNvSpPr txBox="1"/>
          <p:nvPr/>
        </p:nvSpPr>
        <p:spPr>
          <a:xfrm>
            <a:off x="1725927" y="1351782"/>
            <a:ext cx="14937836" cy="1207008"/>
          </a:xfrm>
          <a:prstGeom prst="rect">
            <a:avLst/>
          </a:prstGeom>
        </p:spPr>
        <p:txBody>
          <a:bodyPr lIns="0" tIns="0" rIns="0" bIns="0" rtlCol="0" anchor="t">
            <a:spAutoFit/>
          </a:bodyPr>
          <a:lstStyle/>
          <a:p>
            <a:pPr algn="ctr">
              <a:lnSpc>
                <a:spcPts val="3506"/>
              </a:lnSpc>
            </a:pPr>
            <a:r>
              <a:rPr lang="en-US" sz="2504">
                <a:solidFill>
                  <a:srgbClr val="242424"/>
                </a:solidFill>
                <a:latin typeface="Montserrat Bold"/>
              </a:rPr>
              <a:t>WEBSITE DEVELOPMENT STRATEGIES FOR BESTREADSUK(1)</a:t>
            </a:r>
          </a:p>
          <a:p>
            <a:pPr algn="ctr">
              <a:lnSpc>
                <a:spcPts val="3086"/>
              </a:lnSpc>
            </a:pPr>
            <a:endParaRPr lang="en-US" sz="2504">
              <a:solidFill>
                <a:srgbClr val="242424"/>
              </a:solidFill>
              <a:latin typeface="Montserrat Bold"/>
            </a:endParaRPr>
          </a:p>
          <a:p>
            <a:pPr algn="ctr">
              <a:lnSpc>
                <a:spcPts val="3086"/>
              </a:lnSpc>
              <a:spcBef>
                <a:spcPct val="0"/>
              </a:spcBef>
            </a:pPr>
            <a:endParaRPr lang="en-US" sz="2504">
              <a:solidFill>
                <a:srgbClr val="242424"/>
              </a:solidFill>
              <a:latin typeface="Montserrat 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287" y="1287"/>
            <a:ext cx="1608548" cy="160597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66BF7"/>
            </a:solidFill>
          </p:spPr>
          <p:txBody>
            <a:bodyPr/>
            <a:lstStyle/>
            <a:p>
              <a:endParaRPr lang="en-US"/>
            </a:p>
          </p:txBody>
        </p:sp>
      </p:grpSp>
      <p:grpSp>
        <p:nvGrpSpPr>
          <p:cNvPr id="4" name="Group 4"/>
          <p:cNvGrpSpPr/>
          <p:nvPr/>
        </p:nvGrpSpPr>
        <p:grpSpPr>
          <a:xfrm>
            <a:off x="1792484" y="1682301"/>
            <a:ext cx="14703032" cy="6922398"/>
            <a:chOff x="0" y="0"/>
            <a:chExt cx="19604043" cy="9229864"/>
          </a:xfrm>
        </p:grpSpPr>
        <p:pic>
          <p:nvPicPr>
            <p:cNvPr id="5" name="Picture 5"/>
            <p:cNvPicPr>
              <a:picLocks noChangeAspect="1"/>
            </p:cNvPicPr>
            <p:nvPr/>
          </p:nvPicPr>
          <p:blipFill>
            <a:blip r:embed="rId2"/>
            <a:srcRect t="18612" b="18612"/>
            <a:stretch>
              <a:fillRect/>
            </a:stretch>
          </p:blipFill>
          <p:spPr>
            <a:xfrm>
              <a:off x="0" y="0"/>
              <a:ext cx="19604043" cy="9229864"/>
            </a:xfrm>
            <a:prstGeom prst="rect">
              <a:avLst/>
            </a:prstGeom>
          </p:spPr>
        </p:pic>
      </p:grpSp>
      <p:grpSp>
        <p:nvGrpSpPr>
          <p:cNvPr id="6" name="Group 6"/>
          <p:cNvGrpSpPr/>
          <p:nvPr/>
        </p:nvGrpSpPr>
        <p:grpSpPr>
          <a:xfrm>
            <a:off x="3719311" y="3348054"/>
            <a:ext cx="10849379" cy="3590892"/>
            <a:chOff x="0" y="0"/>
            <a:chExt cx="4401102" cy="1456662"/>
          </a:xfrm>
        </p:grpSpPr>
        <p:sp>
          <p:nvSpPr>
            <p:cNvPr id="7" name="Freeform 7"/>
            <p:cNvSpPr/>
            <p:nvPr/>
          </p:nvSpPr>
          <p:spPr>
            <a:xfrm>
              <a:off x="0" y="0"/>
              <a:ext cx="4401102" cy="1456662"/>
            </a:xfrm>
            <a:custGeom>
              <a:avLst/>
              <a:gdLst/>
              <a:ahLst/>
              <a:cxnLst/>
              <a:rect l="l" t="t" r="r" b="b"/>
              <a:pathLst>
                <a:path w="4401102" h="1456662">
                  <a:moveTo>
                    <a:pt x="0" y="0"/>
                  </a:moveTo>
                  <a:lnTo>
                    <a:pt x="4401102" y="0"/>
                  </a:lnTo>
                  <a:lnTo>
                    <a:pt x="4401102" y="1456662"/>
                  </a:lnTo>
                  <a:lnTo>
                    <a:pt x="0" y="1456662"/>
                  </a:lnTo>
                  <a:close/>
                </a:path>
              </a:pathLst>
            </a:custGeom>
            <a:solidFill>
              <a:srgbClr val="266BF7">
                <a:alpha val="84706"/>
              </a:srgbClr>
            </a:solidFill>
          </p:spPr>
          <p:txBody>
            <a:bodyPr/>
            <a:lstStyle/>
            <a:p>
              <a:endParaRPr lang="en-US"/>
            </a:p>
          </p:txBody>
        </p:sp>
      </p:grpSp>
      <p:sp>
        <p:nvSpPr>
          <p:cNvPr id="8" name="TextBox 8"/>
          <p:cNvSpPr txBox="1"/>
          <p:nvPr/>
        </p:nvSpPr>
        <p:spPr>
          <a:xfrm>
            <a:off x="3719311" y="4150705"/>
            <a:ext cx="10849379" cy="1795046"/>
          </a:xfrm>
          <a:prstGeom prst="rect">
            <a:avLst/>
          </a:prstGeom>
        </p:spPr>
        <p:txBody>
          <a:bodyPr lIns="0" tIns="0" rIns="0" bIns="0" rtlCol="0" anchor="t">
            <a:spAutoFit/>
          </a:bodyPr>
          <a:lstStyle/>
          <a:p>
            <a:pPr algn="ctr">
              <a:lnSpc>
                <a:spcPts val="14789"/>
              </a:lnSpc>
              <a:spcBef>
                <a:spcPct val="0"/>
              </a:spcBef>
            </a:pPr>
            <a:r>
              <a:rPr lang="en-US" sz="10563">
                <a:solidFill>
                  <a:srgbClr val="FFFFFF"/>
                </a:solidFill>
                <a:latin typeface="Montserrat Ultra-Bold"/>
              </a:rPr>
              <a:t>THANK YOU</a:t>
            </a:r>
          </a:p>
        </p:txBody>
      </p:sp>
      <p:sp>
        <p:nvSpPr>
          <p:cNvPr id="9" name="TextBox 9"/>
          <p:cNvSpPr txBox="1"/>
          <p:nvPr/>
        </p:nvSpPr>
        <p:spPr>
          <a:xfrm>
            <a:off x="4777390" y="9279953"/>
            <a:ext cx="8733220" cy="316230"/>
          </a:xfrm>
          <a:prstGeom prst="rect">
            <a:avLst/>
          </a:prstGeom>
        </p:spPr>
        <p:txBody>
          <a:bodyPr lIns="0" tIns="0" rIns="0" bIns="0" rtlCol="0" anchor="t">
            <a:spAutoFit/>
          </a:bodyPr>
          <a:lstStyle/>
          <a:p>
            <a:pPr algn="ctr">
              <a:lnSpc>
                <a:spcPts val="2519"/>
              </a:lnSpc>
              <a:spcBef>
                <a:spcPct val="0"/>
              </a:spcBef>
            </a:pPr>
            <a:r>
              <a:rPr lang="en-US" sz="1799" spc="1004">
                <a:solidFill>
                  <a:srgbClr val="242424"/>
                </a:solidFill>
                <a:latin typeface="Source Sans Pro"/>
              </a:rPr>
              <a:t>WWW.BESTREADSUK.COM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287" y="1287"/>
            <a:ext cx="1608548" cy="160597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66BF7"/>
            </a:solidFill>
          </p:spPr>
          <p:txBody>
            <a:bodyPr/>
            <a:lstStyle/>
            <a:p>
              <a:endParaRPr lang="en-US"/>
            </a:p>
          </p:txBody>
        </p:sp>
      </p:grpSp>
      <p:grpSp>
        <p:nvGrpSpPr>
          <p:cNvPr id="4" name="Group 4"/>
          <p:cNvGrpSpPr/>
          <p:nvPr/>
        </p:nvGrpSpPr>
        <p:grpSpPr>
          <a:xfrm>
            <a:off x="6983516" y="3206361"/>
            <a:ext cx="4808148" cy="5356292"/>
            <a:chOff x="0" y="0"/>
            <a:chExt cx="1950448" cy="2172805"/>
          </a:xfrm>
        </p:grpSpPr>
        <p:sp>
          <p:nvSpPr>
            <p:cNvPr id="5" name="Freeform 5"/>
            <p:cNvSpPr/>
            <p:nvPr/>
          </p:nvSpPr>
          <p:spPr>
            <a:xfrm>
              <a:off x="0" y="0"/>
              <a:ext cx="1950448" cy="2172805"/>
            </a:xfrm>
            <a:custGeom>
              <a:avLst/>
              <a:gdLst/>
              <a:ahLst/>
              <a:cxnLst/>
              <a:rect l="l" t="t" r="r" b="b"/>
              <a:pathLst>
                <a:path w="1950448" h="2172805">
                  <a:moveTo>
                    <a:pt x="0" y="0"/>
                  </a:moveTo>
                  <a:lnTo>
                    <a:pt x="1950448" y="0"/>
                  </a:lnTo>
                  <a:lnTo>
                    <a:pt x="1950448" y="2172805"/>
                  </a:lnTo>
                  <a:lnTo>
                    <a:pt x="0" y="2172805"/>
                  </a:lnTo>
                  <a:close/>
                </a:path>
              </a:pathLst>
            </a:custGeom>
            <a:solidFill>
              <a:srgbClr val="266BF7"/>
            </a:solidFill>
          </p:spPr>
          <p:txBody>
            <a:bodyPr/>
            <a:lstStyle/>
            <a:p>
              <a:endParaRPr lang="en-US"/>
            </a:p>
          </p:txBody>
        </p:sp>
      </p:grpSp>
      <p:sp>
        <p:nvSpPr>
          <p:cNvPr id="6" name="TextBox 6"/>
          <p:cNvSpPr txBox="1"/>
          <p:nvPr/>
        </p:nvSpPr>
        <p:spPr>
          <a:xfrm>
            <a:off x="6983516" y="4517760"/>
            <a:ext cx="4808148" cy="4186699"/>
          </a:xfrm>
          <a:prstGeom prst="rect">
            <a:avLst/>
          </a:prstGeom>
        </p:spPr>
        <p:txBody>
          <a:bodyPr lIns="0" tIns="0" rIns="0" bIns="0" rtlCol="0" anchor="t">
            <a:spAutoFit/>
          </a:bodyPr>
          <a:lstStyle/>
          <a:p>
            <a:pPr algn="ctr">
              <a:lnSpc>
                <a:spcPts val="2102"/>
              </a:lnSpc>
            </a:pPr>
            <a:endParaRPr/>
          </a:p>
          <a:p>
            <a:pPr algn="ctr">
              <a:lnSpc>
                <a:spcPts val="2102"/>
              </a:lnSpc>
            </a:pPr>
            <a:r>
              <a:rPr lang="en-US" sz="1501">
                <a:solidFill>
                  <a:srgbClr val="FFFFFF"/>
                </a:solidFill>
                <a:latin typeface="Source Sans Pro"/>
              </a:rPr>
              <a:t>Clear goals and KPIs-Increase in book sales, enhancing user engagement, identify KPIs.</a:t>
            </a:r>
          </a:p>
          <a:p>
            <a:pPr algn="ctr">
              <a:lnSpc>
                <a:spcPts val="2102"/>
              </a:lnSpc>
            </a:pPr>
            <a:r>
              <a:rPr lang="en-US" sz="1501">
                <a:solidFill>
                  <a:srgbClr val="FFFFFF"/>
                </a:solidFill>
                <a:latin typeface="Source Sans Pro"/>
              </a:rPr>
              <a:t>Conduct comprehensive website audit</a:t>
            </a:r>
          </a:p>
          <a:p>
            <a:pPr algn="ctr">
              <a:lnSpc>
                <a:spcPts val="2102"/>
              </a:lnSpc>
            </a:pPr>
            <a:r>
              <a:rPr lang="en-US" sz="1501">
                <a:solidFill>
                  <a:srgbClr val="FFFFFF"/>
                </a:solidFill>
                <a:latin typeface="Source Sans Pro"/>
              </a:rPr>
              <a:t>Integrate Google Analytics</a:t>
            </a:r>
          </a:p>
          <a:p>
            <a:pPr marL="324256" lvl="1" indent="-162128" algn="ctr">
              <a:lnSpc>
                <a:spcPts val="2102"/>
              </a:lnSpc>
              <a:buFont typeface="Arial"/>
              <a:buChar char="•"/>
            </a:pPr>
            <a:r>
              <a:rPr lang="en-US" sz="1501">
                <a:solidFill>
                  <a:srgbClr val="FFFFFF"/>
                </a:solidFill>
                <a:latin typeface="Source Sans Pro"/>
              </a:rPr>
              <a:t>Set up Google Analytics</a:t>
            </a:r>
          </a:p>
          <a:p>
            <a:pPr marL="324256" lvl="1" indent="-162128" algn="ctr">
              <a:lnSpc>
                <a:spcPts val="2102"/>
              </a:lnSpc>
              <a:buFont typeface="Arial"/>
              <a:buChar char="•"/>
            </a:pPr>
            <a:r>
              <a:rPr lang="en-US" sz="1501">
                <a:solidFill>
                  <a:srgbClr val="FFFFFF"/>
                </a:solidFill>
                <a:latin typeface="Source Sans Pro"/>
              </a:rPr>
              <a:t>Obtain tracking code snippets</a:t>
            </a:r>
          </a:p>
          <a:p>
            <a:pPr marL="324256" lvl="1" indent="-162128" algn="ctr">
              <a:lnSpc>
                <a:spcPts val="2102"/>
              </a:lnSpc>
              <a:buFont typeface="Arial"/>
              <a:buChar char="•"/>
            </a:pPr>
            <a:r>
              <a:rPr lang="en-US" sz="1501">
                <a:solidFill>
                  <a:srgbClr val="FFFFFF"/>
                </a:solidFill>
                <a:latin typeface="Source Sans Pro"/>
              </a:rPr>
              <a:t>Paste the snippet before the closing &lt;/head&gt; tag on every page</a:t>
            </a:r>
          </a:p>
          <a:p>
            <a:pPr marL="324256" lvl="1" indent="-162128" algn="ctr">
              <a:lnSpc>
                <a:spcPts val="2102"/>
              </a:lnSpc>
              <a:buFont typeface="Arial"/>
              <a:buChar char="•"/>
            </a:pPr>
            <a:r>
              <a:rPr lang="en-US" sz="1501">
                <a:solidFill>
                  <a:srgbClr val="FFFFFF"/>
                </a:solidFill>
                <a:latin typeface="Source Sans Pro"/>
              </a:rPr>
              <a:t>Save and publish changes</a:t>
            </a:r>
          </a:p>
          <a:p>
            <a:pPr marL="324256" lvl="1" indent="-162128" algn="ctr">
              <a:lnSpc>
                <a:spcPts val="2102"/>
              </a:lnSpc>
              <a:buFont typeface="Arial"/>
              <a:buChar char="•"/>
            </a:pPr>
            <a:r>
              <a:rPr lang="en-US" sz="1501">
                <a:solidFill>
                  <a:srgbClr val="FFFFFF"/>
                </a:solidFill>
                <a:latin typeface="Source Sans Pro"/>
              </a:rPr>
              <a:t>Monitor data flow into your Google Analytics account</a:t>
            </a:r>
          </a:p>
          <a:p>
            <a:pPr algn="ctr">
              <a:lnSpc>
                <a:spcPts val="2102"/>
              </a:lnSpc>
            </a:pPr>
            <a:r>
              <a:rPr lang="en-US" sz="1501">
                <a:solidFill>
                  <a:srgbClr val="FFFFFF"/>
                </a:solidFill>
                <a:latin typeface="Source Sans Pro"/>
              </a:rPr>
              <a:t>Continuous Monitoring and Optimization</a:t>
            </a:r>
          </a:p>
          <a:p>
            <a:pPr marL="324256" lvl="1" indent="-162128" algn="ctr">
              <a:lnSpc>
                <a:spcPts val="2102"/>
              </a:lnSpc>
              <a:buFont typeface="Arial"/>
              <a:buChar char="•"/>
            </a:pPr>
            <a:r>
              <a:rPr lang="en-US" sz="1501">
                <a:solidFill>
                  <a:srgbClr val="FFFFFF"/>
                </a:solidFill>
                <a:latin typeface="Source Sans Pro"/>
              </a:rPr>
              <a:t>Use analytics insights to improve the website</a:t>
            </a:r>
          </a:p>
          <a:p>
            <a:pPr marL="324256" lvl="1" indent="-162128" algn="ctr">
              <a:lnSpc>
                <a:spcPts val="2102"/>
              </a:lnSpc>
              <a:buFont typeface="Arial"/>
              <a:buChar char="•"/>
            </a:pPr>
            <a:r>
              <a:rPr lang="en-US" sz="1501">
                <a:solidFill>
                  <a:srgbClr val="FFFFFF"/>
                </a:solidFill>
                <a:latin typeface="Source Sans Pro"/>
              </a:rPr>
              <a:t>Generate regular reports to track progress</a:t>
            </a:r>
          </a:p>
          <a:p>
            <a:pPr algn="ctr">
              <a:lnSpc>
                <a:spcPts val="2102"/>
              </a:lnSpc>
            </a:pPr>
            <a:endParaRPr lang="en-US" sz="1501">
              <a:solidFill>
                <a:srgbClr val="FFFFFF"/>
              </a:solidFill>
              <a:latin typeface="Source Sans Pro"/>
            </a:endParaRPr>
          </a:p>
          <a:p>
            <a:pPr algn="ctr">
              <a:lnSpc>
                <a:spcPts val="2102"/>
              </a:lnSpc>
              <a:spcBef>
                <a:spcPct val="0"/>
              </a:spcBef>
            </a:pPr>
            <a:endParaRPr lang="en-US" sz="1501">
              <a:solidFill>
                <a:srgbClr val="FFFFFF"/>
              </a:solidFill>
              <a:latin typeface="Source Sans Pro"/>
            </a:endParaRPr>
          </a:p>
        </p:txBody>
      </p:sp>
      <p:sp>
        <p:nvSpPr>
          <p:cNvPr id="7" name="TextBox 7"/>
          <p:cNvSpPr txBox="1"/>
          <p:nvPr/>
        </p:nvSpPr>
        <p:spPr>
          <a:xfrm>
            <a:off x="6983516" y="3162793"/>
            <a:ext cx="4808148" cy="1304438"/>
          </a:xfrm>
          <a:prstGeom prst="rect">
            <a:avLst/>
          </a:prstGeom>
        </p:spPr>
        <p:txBody>
          <a:bodyPr lIns="0" tIns="0" rIns="0" bIns="0" rtlCol="0" anchor="t">
            <a:spAutoFit/>
          </a:bodyPr>
          <a:lstStyle/>
          <a:p>
            <a:pPr algn="ctr">
              <a:lnSpc>
                <a:spcPts val="5276"/>
              </a:lnSpc>
              <a:spcBef>
                <a:spcPct val="0"/>
              </a:spcBef>
            </a:pPr>
            <a:r>
              <a:rPr lang="en-US" sz="3769">
                <a:solidFill>
                  <a:srgbClr val="FFFFFF"/>
                </a:solidFill>
                <a:latin typeface="Source Sans Pro Bold"/>
              </a:rPr>
              <a:t>ANALYTICS INTEGRATION</a:t>
            </a:r>
          </a:p>
        </p:txBody>
      </p:sp>
      <p:grpSp>
        <p:nvGrpSpPr>
          <p:cNvPr id="8" name="Group 8"/>
          <p:cNvGrpSpPr/>
          <p:nvPr/>
        </p:nvGrpSpPr>
        <p:grpSpPr>
          <a:xfrm>
            <a:off x="1725927" y="3206361"/>
            <a:ext cx="4390814" cy="5356292"/>
            <a:chOff x="0" y="0"/>
            <a:chExt cx="1974855" cy="2409097"/>
          </a:xfrm>
        </p:grpSpPr>
        <p:sp>
          <p:nvSpPr>
            <p:cNvPr id="9" name="Freeform 9"/>
            <p:cNvSpPr/>
            <p:nvPr/>
          </p:nvSpPr>
          <p:spPr>
            <a:xfrm>
              <a:off x="0" y="0"/>
              <a:ext cx="1974854" cy="2409097"/>
            </a:xfrm>
            <a:custGeom>
              <a:avLst/>
              <a:gdLst/>
              <a:ahLst/>
              <a:cxnLst/>
              <a:rect l="l" t="t" r="r" b="b"/>
              <a:pathLst>
                <a:path w="1974854" h="2409097">
                  <a:moveTo>
                    <a:pt x="0" y="0"/>
                  </a:moveTo>
                  <a:lnTo>
                    <a:pt x="1974854" y="0"/>
                  </a:lnTo>
                  <a:lnTo>
                    <a:pt x="1974854" y="2409097"/>
                  </a:lnTo>
                  <a:lnTo>
                    <a:pt x="0" y="2409097"/>
                  </a:lnTo>
                  <a:close/>
                </a:path>
              </a:pathLst>
            </a:custGeom>
            <a:solidFill>
              <a:srgbClr val="242424"/>
            </a:solidFill>
          </p:spPr>
          <p:txBody>
            <a:bodyPr/>
            <a:lstStyle/>
            <a:p>
              <a:endParaRPr lang="en-US"/>
            </a:p>
          </p:txBody>
        </p:sp>
      </p:grpSp>
      <p:grpSp>
        <p:nvGrpSpPr>
          <p:cNvPr id="10" name="Group 10"/>
          <p:cNvGrpSpPr/>
          <p:nvPr/>
        </p:nvGrpSpPr>
        <p:grpSpPr>
          <a:xfrm>
            <a:off x="12101264" y="3240520"/>
            <a:ext cx="4562498" cy="5356292"/>
            <a:chOff x="0" y="0"/>
            <a:chExt cx="2052073" cy="2409097"/>
          </a:xfrm>
        </p:grpSpPr>
        <p:sp>
          <p:nvSpPr>
            <p:cNvPr id="11" name="Freeform 11"/>
            <p:cNvSpPr/>
            <p:nvPr/>
          </p:nvSpPr>
          <p:spPr>
            <a:xfrm>
              <a:off x="0" y="0"/>
              <a:ext cx="2052073" cy="2409097"/>
            </a:xfrm>
            <a:custGeom>
              <a:avLst/>
              <a:gdLst/>
              <a:ahLst/>
              <a:cxnLst/>
              <a:rect l="l" t="t" r="r" b="b"/>
              <a:pathLst>
                <a:path w="2052073" h="2409097">
                  <a:moveTo>
                    <a:pt x="0" y="0"/>
                  </a:moveTo>
                  <a:lnTo>
                    <a:pt x="2052073" y="0"/>
                  </a:lnTo>
                  <a:lnTo>
                    <a:pt x="2052073" y="2409097"/>
                  </a:lnTo>
                  <a:lnTo>
                    <a:pt x="0" y="2409097"/>
                  </a:lnTo>
                  <a:close/>
                </a:path>
              </a:pathLst>
            </a:custGeom>
            <a:solidFill>
              <a:srgbClr val="242424"/>
            </a:solidFill>
          </p:spPr>
          <p:txBody>
            <a:bodyPr/>
            <a:lstStyle/>
            <a:p>
              <a:endParaRPr lang="en-US"/>
            </a:p>
          </p:txBody>
        </p:sp>
      </p:grpSp>
      <p:sp>
        <p:nvSpPr>
          <p:cNvPr id="12" name="TextBox 12"/>
          <p:cNvSpPr txBox="1"/>
          <p:nvPr/>
        </p:nvSpPr>
        <p:spPr>
          <a:xfrm>
            <a:off x="2069287" y="3808263"/>
            <a:ext cx="3590254" cy="4327450"/>
          </a:xfrm>
          <a:prstGeom prst="rect">
            <a:avLst/>
          </a:prstGeom>
        </p:spPr>
        <p:txBody>
          <a:bodyPr lIns="0" tIns="0" rIns="0" bIns="0" rtlCol="0" anchor="t">
            <a:spAutoFit/>
          </a:bodyPr>
          <a:lstStyle/>
          <a:p>
            <a:pPr algn="ctr">
              <a:lnSpc>
                <a:spcPts val="2093"/>
              </a:lnSpc>
            </a:pPr>
            <a:r>
              <a:rPr lang="en-US" sz="1495">
                <a:solidFill>
                  <a:srgbClr val="FFFFFF"/>
                </a:solidFill>
                <a:latin typeface="Source Sans Pro"/>
              </a:rPr>
              <a:t>Strategic placement</a:t>
            </a:r>
          </a:p>
          <a:p>
            <a:pPr marL="322806" lvl="1" indent="-161403" algn="ctr">
              <a:lnSpc>
                <a:spcPts val="2093"/>
              </a:lnSpc>
              <a:buFont typeface="Arial"/>
              <a:buChar char="•"/>
            </a:pPr>
            <a:r>
              <a:rPr lang="en-US" sz="1495">
                <a:solidFill>
                  <a:srgbClr val="FFFFFF"/>
                </a:solidFill>
                <a:latin typeface="Source Sans Pro"/>
              </a:rPr>
              <a:t>Home page-”Shop Now”, browse best sellers</a:t>
            </a:r>
          </a:p>
          <a:p>
            <a:pPr marL="322806" lvl="1" indent="-161403" algn="ctr">
              <a:lnSpc>
                <a:spcPts val="2093"/>
              </a:lnSpc>
              <a:buFont typeface="Arial"/>
              <a:buChar char="•"/>
            </a:pPr>
            <a:r>
              <a:rPr lang="en-US" sz="1495">
                <a:solidFill>
                  <a:srgbClr val="FFFFFF"/>
                </a:solidFill>
                <a:latin typeface="Source Sans Pro"/>
              </a:rPr>
              <a:t>Book details-”Add to cart”, “Add to wishlist”</a:t>
            </a:r>
          </a:p>
          <a:p>
            <a:pPr marL="322806" lvl="1" indent="-161403" algn="ctr">
              <a:lnSpc>
                <a:spcPts val="2093"/>
              </a:lnSpc>
              <a:buFont typeface="Arial"/>
              <a:buChar char="•"/>
            </a:pPr>
            <a:r>
              <a:rPr lang="en-US" sz="1495">
                <a:solidFill>
                  <a:srgbClr val="FFFFFF"/>
                </a:solidFill>
                <a:latin typeface="Source Sans Pro"/>
              </a:rPr>
              <a:t>Checkout process: “Proceed to checkout”,”Go to Wishlist”</a:t>
            </a:r>
          </a:p>
          <a:p>
            <a:pPr marL="322806" lvl="1" indent="-161403" algn="ctr">
              <a:lnSpc>
                <a:spcPts val="2093"/>
              </a:lnSpc>
              <a:buFont typeface="Arial"/>
              <a:buChar char="•"/>
            </a:pPr>
            <a:r>
              <a:rPr lang="en-US" sz="1495">
                <a:solidFill>
                  <a:srgbClr val="FFFFFF"/>
                </a:solidFill>
                <a:latin typeface="Source Sans Pro"/>
              </a:rPr>
              <a:t>Throughout navigation: “Shop now”,”best sellers”.”Best offers”</a:t>
            </a:r>
          </a:p>
          <a:p>
            <a:pPr marL="322806" lvl="1" indent="-161403" algn="ctr">
              <a:lnSpc>
                <a:spcPts val="2093"/>
              </a:lnSpc>
              <a:buFont typeface="Arial"/>
              <a:buChar char="•"/>
            </a:pPr>
            <a:r>
              <a:rPr lang="en-US" sz="1495">
                <a:solidFill>
                  <a:srgbClr val="FFFFFF"/>
                </a:solidFill>
                <a:latin typeface="Source Sans Pro"/>
              </a:rPr>
              <a:t>Sidebars and Banners: “Buy 2, get 1 sale”, “50% discount”, “Get 25% discount on every purchase”</a:t>
            </a:r>
          </a:p>
          <a:p>
            <a:pPr marL="322806" lvl="1" indent="-161403" algn="ctr">
              <a:lnSpc>
                <a:spcPts val="2093"/>
              </a:lnSpc>
              <a:buFont typeface="Arial"/>
              <a:buChar char="•"/>
            </a:pPr>
            <a:r>
              <a:rPr lang="en-US" sz="1495">
                <a:solidFill>
                  <a:srgbClr val="FFFFFF"/>
                </a:solidFill>
                <a:latin typeface="Source Sans Pro"/>
              </a:rPr>
              <a:t>Footer: Social media accounts, Customer support</a:t>
            </a:r>
          </a:p>
          <a:p>
            <a:pPr algn="ctr">
              <a:lnSpc>
                <a:spcPts val="2093"/>
              </a:lnSpc>
            </a:pPr>
            <a:r>
              <a:rPr lang="en-US" sz="1495">
                <a:solidFill>
                  <a:srgbClr val="FFFFFF"/>
                </a:solidFill>
                <a:latin typeface="Source Sans Pro"/>
              </a:rPr>
              <a:t>Visual appeal: </a:t>
            </a:r>
          </a:p>
          <a:p>
            <a:pPr algn="ctr">
              <a:lnSpc>
                <a:spcPts val="2093"/>
              </a:lnSpc>
            </a:pPr>
            <a:r>
              <a:rPr lang="en-US" sz="1495">
                <a:solidFill>
                  <a:srgbClr val="FFFFFF"/>
                </a:solidFill>
                <a:latin typeface="Source Sans Pro"/>
              </a:rPr>
              <a:t>Use contrast or dark colours</a:t>
            </a:r>
          </a:p>
          <a:p>
            <a:pPr algn="ctr">
              <a:lnSpc>
                <a:spcPts val="1205"/>
              </a:lnSpc>
              <a:spcBef>
                <a:spcPct val="0"/>
              </a:spcBef>
            </a:pPr>
            <a:endParaRPr lang="en-US" sz="1495">
              <a:solidFill>
                <a:srgbClr val="FFFFFF"/>
              </a:solidFill>
              <a:latin typeface="Source Sans Pro"/>
            </a:endParaRPr>
          </a:p>
        </p:txBody>
      </p:sp>
      <p:sp>
        <p:nvSpPr>
          <p:cNvPr id="13" name="TextBox 13"/>
          <p:cNvSpPr txBox="1"/>
          <p:nvPr/>
        </p:nvSpPr>
        <p:spPr>
          <a:xfrm>
            <a:off x="1725927" y="3172318"/>
            <a:ext cx="4390814" cy="497568"/>
          </a:xfrm>
          <a:prstGeom prst="rect">
            <a:avLst/>
          </a:prstGeom>
        </p:spPr>
        <p:txBody>
          <a:bodyPr lIns="0" tIns="0" rIns="0" bIns="0" rtlCol="0" anchor="t">
            <a:spAutoFit/>
          </a:bodyPr>
          <a:lstStyle/>
          <a:p>
            <a:pPr algn="ctr">
              <a:lnSpc>
                <a:spcPts val="4074"/>
              </a:lnSpc>
              <a:spcBef>
                <a:spcPct val="0"/>
              </a:spcBef>
            </a:pPr>
            <a:r>
              <a:rPr lang="en-US" sz="2910">
                <a:solidFill>
                  <a:srgbClr val="FFFFFF"/>
                </a:solidFill>
                <a:latin typeface="Source Sans Pro Bold"/>
              </a:rPr>
              <a:t>CALL-TO-ACTIONS (CTAS)</a:t>
            </a:r>
          </a:p>
        </p:txBody>
      </p:sp>
      <p:sp>
        <p:nvSpPr>
          <p:cNvPr id="14" name="TextBox 14"/>
          <p:cNvSpPr txBox="1"/>
          <p:nvPr/>
        </p:nvSpPr>
        <p:spPr>
          <a:xfrm>
            <a:off x="12327142" y="4494063"/>
            <a:ext cx="3998315" cy="3911638"/>
          </a:xfrm>
          <a:prstGeom prst="rect">
            <a:avLst/>
          </a:prstGeom>
        </p:spPr>
        <p:txBody>
          <a:bodyPr lIns="0" tIns="0" rIns="0" bIns="0" rtlCol="0" anchor="t">
            <a:spAutoFit/>
          </a:bodyPr>
          <a:lstStyle/>
          <a:p>
            <a:pPr algn="ctr">
              <a:lnSpc>
                <a:spcPts val="2284"/>
              </a:lnSpc>
            </a:pPr>
            <a:endParaRPr/>
          </a:p>
          <a:p>
            <a:pPr algn="ctr">
              <a:lnSpc>
                <a:spcPts val="2284"/>
              </a:lnSpc>
            </a:pPr>
            <a:endParaRPr/>
          </a:p>
          <a:p>
            <a:pPr algn="ctr">
              <a:lnSpc>
                <a:spcPts val="2284"/>
              </a:lnSpc>
            </a:pPr>
            <a:endParaRPr/>
          </a:p>
          <a:p>
            <a:pPr marL="352255" lvl="1" indent="-176128" algn="ctr">
              <a:lnSpc>
                <a:spcPts val="2284"/>
              </a:lnSpc>
              <a:buFont typeface="Arial"/>
              <a:buChar char="•"/>
            </a:pPr>
            <a:r>
              <a:rPr lang="en-US" sz="1631">
                <a:solidFill>
                  <a:srgbClr val="FFFFFF"/>
                </a:solidFill>
                <a:latin typeface="Source Sans Pro"/>
              </a:rPr>
              <a:t>HTTPS Implementation</a:t>
            </a:r>
          </a:p>
          <a:p>
            <a:pPr marL="352255" lvl="1" indent="-176128" algn="ctr">
              <a:lnSpc>
                <a:spcPts val="2284"/>
              </a:lnSpc>
              <a:buFont typeface="Arial"/>
              <a:buChar char="•"/>
            </a:pPr>
            <a:r>
              <a:rPr lang="en-US" sz="1631">
                <a:solidFill>
                  <a:srgbClr val="FFFFFF"/>
                </a:solidFill>
                <a:latin typeface="Source Sans Pro"/>
              </a:rPr>
              <a:t>Trust Badges</a:t>
            </a:r>
          </a:p>
          <a:p>
            <a:pPr marL="352255" lvl="1" indent="-176128" algn="ctr">
              <a:lnSpc>
                <a:spcPts val="2284"/>
              </a:lnSpc>
              <a:buFont typeface="Arial"/>
              <a:buChar char="•"/>
            </a:pPr>
            <a:r>
              <a:rPr lang="en-US" sz="1631">
                <a:solidFill>
                  <a:srgbClr val="FFFFFF"/>
                </a:solidFill>
                <a:latin typeface="Source Sans Pro"/>
              </a:rPr>
              <a:t>Secure Checkout Process</a:t>
            </a:r>
          </a:p>
          <a:p>
            <a:pPr marL="352255" lvl="1" indent="-176128" algn="ctr">
              <a:lnSpc>
                <a:spcPts val="2284"/>
              </a:lnSpc>
              <a:buFont typeface="Arial"/>
              <a:buChar char="•"/>
            </a:pPr>
            <a:r>
              <a:rPr lang="en-US" sz="1631">
                <a:solidFill>
                  <a:srgbClr val="FFFFFF"/>
                </a:solidFill>
                <a:latin typeface="Source Sans Pro"/>
              </a:rPr>
              <a:t>SSL/TLS Certificate Renewal</a:t>
            </a:r>
          </a:p>
          <a:p>
            <a:pPr marL="352255" lvl="1" indent="-176128" algn="ctr">
              <a:lnSpc>
                <a:spcPts val="2284"/>
              </a:lnSpc>
              <a:buFont typeface="Arial"/>
              <a:buChar char="•"/>
            </a:pPr>
            <a:r>
              <a:rPr lang="en-US" sz="1631">
                <a:solidFill>
                  <a:srgbClr val="FFFFFF"/>
                </a:solidFill>
                <a:latin typeface="Source Sans Pro"/>
              </a:rPr>
              <a:t>Regular Security Audits</a:t>
            </a:r>
          </a:p>
          <a:p>
            <a:pPr marL="352255" lvl="1" indent="-176128" algn="ctr">
              <a:lnSpc>
                <a:spcPts val="2284"/>
              </a:lnSpc>
              <a:buFont typeface="Arial"/>
              <a:buChar char="•"/>
            </a:pPr>
            <a:r>
              <a:rPr lang="en-US" sz="1631">
                <a:solidFill>
                  <a:srgbClr val="FFFFFF"/>
                </a:solidFill>
                <a:latin typeface="Source Sans Pro"/>
              </a:rPr>
              <a:t>Customer Education</a:t>
            </a:r>
          </a:p>
          <a:p>
            <a:pPr marL="352255" lvl="1" indent="-176128" algn="ctr">
              <a:lnSpc>
                <a:spcPts val="2284"/>
              </a:lnSpc>
              <a:buFont typeface="Arial"/>
              <a:buChar char="•"/>
            </a:pPr>
            <a:r>
              <a:rPr lang="en-US" sz="1631">
                <a:solidFill>
                  <a:srgbClr val="FFFFFF"/>
                </a:solidFill>
                <a:latin typeface="Source Sans Pro"/>
              </a:rPr>
              <a:t>Customer Support for Security Concerns</a:t>
            </a:r>
          </a:p>
          <a:p>
            <a:pPr algn="ctr">
              <a:lnSpc>
                <a:spcPts val="2284"/>
              </a:lnSpc>
            </a:pPr>
            <a:endParaRPr lang="en-US" sz="1631">
              <a:solidFill>
                <a:srgbClr val="FFFFFF"/>
              </a:solidFill>
              <a:latin typeface="Source Sans Pro"/>
            </a:endParaRPr>
          </a:p>
          <a:p>
            <a:pPr algn="ctr">
              <a:lnSpc>
                <a:spcPts val="2284"/>
              </a:lnSpc>
            </a:pPr>
            <a:endParaRPr lang="en-US" sz="1631">
              <a:solidFill>
                <a:srgbClr val="FFFFFF"/>
              </a:solidFill>
              <a:latin typeface="Source Sans Pro"/>
            </a:endParaRPr>
          </a:p>
          <a:p>
            <a:pPr algn="ctr">
              <a:lnSpc>
                <a:spcPts val="2284"/>
              </a:lnSpc>
            </a:pPr>
            <a:endParaRPr lang="en-US" sz="1631">
              <a:solidFill>
                <a:srgbClr val="FFFFFF"/>
              </a:solidFill>
              <a:latin typeface="Source Sans Pro"/>
            </a:endParaRPr>
          </a:p>
          <a:p>
            <a:pPr algn="ctr">
              <a:lnSpc>
                <a:spcPts val="2284"/>
              </a:lnSpc>
              <a:spcBef>
                <a:spcPct val="0"/>
              </a:spcBef>
            </a:pPr>
            <a:endParaRPr lang="en-US" sz="1631">
              <a:solidFill>
                <a:srgbClr val="FFFFFF"/>
              </a:solidFill>
              <a:latin typeface="Source Sans Pro"/>
            </a:endParaRPr>
          </a:p>
        </p:txBody>
      </p:sp>
      <p:sp>
        <p:nvSpPr>
          <p:cNvPr id="15" name="TextBox 15"/>
          <p:cNvSpPr txBox="1"/>
          <p:nvPr/>
        </p:nvSpPr>
        <p:spPr>
          <a:xfrm>
            <a:off x="12101264" y="3073141"/>
            <a:ext cx="4562498" cy="1296079"/>
          </a:xfrm>
          <a:prstGeom prst="rect">
            <a:avLst/>
          </a:prstGeom>
        </p:spPr>
        <p:txBody>
          <a:bodyPr lIns="0" tIns="0" rIns="0" bIns="0" rtlCol="0" anchor="t">
            <a:spAutoFit/>
          </a:bodyPr>
          <a:lstStyle/>
          <a:p>
            <a:pPr algn="ctr">
              <a:lnSpc>
                <a:spcPts val="5212"/>
              </a:lnSpc>
            </a:pPr>
            <a:r>
              <a:rPr lang="en-US" sz="3723">
                <a:solidFill>
                  <a:srgbClr val="FFFFFF"/>
                </a:solidFill>
                <a:latin typeface="Source Sans Pro Bold"/>
              </a:rPr>
              <a:t>TRUST</a:t>
            </a:r>
          </a:p>
          <a:p>
            <a:pPr algn="ctr">
              <a:lnSpc>
                <a:spcPts val="5212"/>
              </a:lnSpc>
              <a:spcBef>
                <a:spcPct val="0"/>
              </a:spcBef>
            </a:pPr>
            <a:r>
              <a:rPr lang="en-US" sz="3723">
                <a:solidFill>
                  <a:srgbClr val="FFFFFF"/>
                </a:solidFill>
                <a:latin typeface="Source Sans Pro Bold"/>
              </a:rPr>
              <a:t> AND SECURITY</a:t>
            </a:r>
          </a:p>
        </p:txBody>
      </p:sp>
      <p:sp>
        <p:nvSpPr>
          <p:cNvPr id="16" name="TextBox 16"/>
          <p:cNvSpPr txBox="1"/>
          <p:nvPr/>
        </p:nvSpPr>
        <p:spPr>
          <a:xfrm>
            <a:off x="1725927" y="1351782"/>
            <a:ext cx="14937836" cy="1207008"/>
          </a:xfrm>
          <a:prstGeom prst="rect">
            <a:avLst/>
          </a:prstGeom>
        </p:spPr>
        <p:txBody>
          <a:bodyPr lIns="0" tIns="0" rIns="0" bIns="0" rtlCol="0" anchor="t">
            <a:spAutoFit/>
          </a:bodyPr>
          <a:lstStyle/>
          <a:p>
            <a:pPr algn="ctr">
              <a:lnSpc>
                <a:spcPts val="3506"/>
              </a:lnSpc>
            </a:pPr>
            <a:r>
              <a:rPr lang="en-US" sz="2504">
                <a:solidFill>
                  <a:srgbClr val="242424"/>
                </a:solidFill>
                <a:latin typeface="Montserrat Bold"/>
              </a:rPr>
              <a:t>WEBSITE DEVELOPMENT STRATEGIES FOR BESTREADSUK(2)</a:t>
            </a:r>
          </a:p>
          <a:p>
            <a:pPr algn="ctr">
              <a:lnSpc>
                <a:spcPts val="3086"/>
              </a:lnSpc>
            </a:pPr>
            <a:endParaRPr lang="en-US" sz="2504">
              <a:solidFill>
                <a:srgbClr val="242424"/>
              </a:solidFill>
              <a:latin typeface="Montserrat Bold"/>
            </a:endParaRPr>
          </a:p>
          <a:p>
            <a:pPr algn="ctr">
              <a:lnSpc>
                <a:spcPts val="3086"/>
              </a:lnSpc>
              <a:spcBef>
                <a:spcPct val="0"/>
              </a:spcBef>
            </a:pPr>
            <a:endParaRPr lang="en-US" sz="2504">
              <a:solidFill>
                <a:srgbClr val="242424"/>
              </a:solidFill>
              <a:latin typeface="Montserrat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287" y="1287"/>
            <a:ext cx="1608548" cy="160597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66BF7"/>
            </a:solidFill>
          </p:spPr>
          <p:txBody>
            <a:bodyPr/>
            <a:lstStyle/>
            <a:p>
              <a:endParaRPr lang="en-US"/>
            </a:p>
          </p:txBody>
        </p:sp>
      </p:grpSp>
      <p:sp>
        <p:nvSpPr>
          <p:cNvPr id="4" name="Freeform 4"/>
          <p:cNvSpPr/>
          <p:nvPr/>
        </p:nvSpPr>
        <p:spPr>
          <a:xfrm>
            <a:off x="1605974" y="0"/>
            <a:ext cx="16682026" cy="6391096"/>
          </a:xfrm>
          <a:custGeom>
            <a:avLst/>
            <a:gdLst/>
            <a:ahLst/>
            <a:cxnLst/>
            <a:rect l="l" t="t" r="r" b="b"/>
            <a:pathLst>
              <a:path w="16682026" h="6391096">
                <a:moveTo>
                  <a:pt x="0" y="0"/>
                </a:moveTo>
                <a:lnTo>
                  <a:pt x="16682026" y="0"/>
                </a:lnTo>
                <a:lnTo>
                  <a:pt x="16682026" y="6391096"/>
                </a:lnTo>
                <a:lnTo>
                  <a:pt x="0" y="6391096"/>
                </a:lnTo>
                <a:lnTo>
                  <a:pt x="0" y="0"/>
                </a:lnTo>
                <a:close/>
              </a:path>
            </a:pathLst>
          </a:custGeom>
          <a:blipFill>
            <a:blip r:embed="rId2"/>
            <a:stretch>
              <a:fillRect t="-13135" b="-13135"/>
            </a:stretch>
          </a:blipFill>
        </p:spPr>
        <p:txBody>
          <a:bodyPr/>
          <a:lstStyle/>
          <a:p>
            <a:endParaRPr lang="en-US"/>
          </a:p>
        </p:txBody>
      </p:sp>
      <p:sp>
        <p:nvSpPr>
          <p:cNvPr id="5" name="TextBox 5"/>
          <p:cNvSpPr txBox="1"/>
          <p:nvPr/>
        </p:nvSpPr>
        <p:spPr>
          <a:xfrm>
            <a:off x="6448554" y="7275751"/>
            <a:ext cx="11124626" cy="2892148"/>
          </a:xfrm>
          <a:prstGeom prst="rect">
            <a:avLst/>
          </a:prstGeom>
        </p:spPr>
        <p:txBody>
          <a:bodyPr lIns="0" tIns="0" rIns="0" bIns="0" rtlCol="0" anchor="t">
            <a:spAutoFit/>
          </a:bodyPr>
          <a:lstStyle/>
          <a:p>
            <a:pPr algn="l">
              <a:lnSpc>
                <a:spcPts val="5748"/>
              </a:lnSpc>
            </a:pPr>
            <a:r>
              <a:rPr lang="en-US" sz="4106">
                <a:solidFill>
                  <a:srgbClr val="242424"/>
                </a:solidFill>
                <a:latin typeface="Montserrat Bold"/>
              </a:rPr>
              <a:t>SEARCH ENGINE OPTIMIZATION (SEO) STRATEGY FOR “BESTREADS”</a:t>
            </a:r>
          </a:p>
          <a:p>
            <a:pPr algn="l">
              <a:lnSpc>
                <a:spcPts val="5748"/>
              </a:lnSpc>
            </a:pPr>
            <a:endParaRPr lang="en-US" sz="4106">
              <a:solidFill>
                <a:srgbClr val="242424"/>
              </a:solidFill>
              <a:latin typeface="Montserrat Bold"/>
            </a:endParaRPr>
          </a:p>
          <a:p>
            <a:pPr algn="l">
              <a:lnSpc>
                <a:spcPts val="5748"/>
              </a:lnSpc>
              <a:spcBef>
                <a:spcPct val="0"/>
              </a:spcBef>
            </a:pPr>
            <a:endParaRPr lang="en-US" sz="4106">
              <a:solidFill>
                <a:srgbClr val="242424"/>
              </a:solidFill>
              <a:latin typeface="Montserrat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42424"/>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287" y="1287"/>
            <a:ext cx="1608548" cy="160597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66BF7"/>
            </a:solidFill>
          </p:spPr>
          <p:txBody>
            <a:bodyPr/>
            <a:lstStyle/>
            <a:p>
              <a:endParaRPr lang="en-US"/>
            </a:p>
          </p:txBody>
        </p:sp>
      </p:grpSp>
      <p:graphicFrame>
        <p:nvGraphicFramePr>
          <p:cNvPr id="4" name="Table 4"/>
          <p:cNvGraphicFramePr>
            <a:graphicFrameLocks noGrp="1"/>
          </p:cNvGraphicFramePr>
          <p:nvPr/>
        </p:nvGraphicFramePr>
        <p:xfrm>
          <a:off x="1605974" y="2769362"/>
          <a:ext cx="7315203" cy="6896099"/>
        </p:xfrm>
        <a:graphic>
          <a:graphicData uri="http://schemas.openxmlformats.org/drawingml/2006/table">
            <a:tbl>
              <a:tblPr/>
              <a:tblGrid>
                <a:gridCol w="1045029">
                  <a:extLst>
                    <a:ext uri="{9D8B030D-6E8A-4147-A177-3AD203B41FA5}">
                      <a16:colId xmlns:a16="http://schemas.microsoft.com/office/drawing/2014/main" val="20000"/>
                    </a:ext>
                  </a:extLst>
                </a:gridCol>
                <a:gridCol w="1045029">
                  <a:extLst>
                    <a:ext uri="{9D8B030D-6E8A-4147-A177-3AD203B41FA5}">
                      <a16:colId xmlns:a16="http://schemas.microsoft.com/office/drawing/2014/main" val="20001"/>
                    </a:ext>
                  </a:extLst>
                </a:gridCol>
                <a:gridCol w="1045029">
                  <a:extLst>
                    <a:ext uri="{9D8B030D-6E8A-4147-A177-3AD203B41FA5}">
                      <a16:colId xmlns:a16="http://schemas.microsoft.com/office/drawing/2014/main" val="20002"/>
                    </a:ext>
                  </a:extLst>
                </a:gridCol>
                <a:gridCol w="1045029">
                  <a:extLst>
                    <a:ext uri="{9D8B030D-6E8A-4147-A177-3AD203B41FA5}">
                      <a16:colId xmlns:a16="http://schemas.microsoft.com/office/drawing/2014/main" val="20003"/>
                    </a:ext>
                  </a:extLst>
                </a:gridCol>
                <a:gridCol w="1045029">
                  <a:extLst>
                    <a:ext uri="{9D8B030D-6E8A-4147-A177-3AD203B41FA5}">
                      <a16:colId xmlns:a16="http://schemas.microsoft.com/office/drawing/2014/main" val="20004"/>
                    </a:ext>
                  </a:extLst>
                </a:gridCol>
                <a:gridCol w="1045029">
                  <a:extLst>
                    <a:ext uri="{9D8B030D-6E8A-4147-A177-3AD203B41FA5}">
                      <a16:colId xmlns:a16="http://schemas.microsoft.com/office/drawing/2014/main" val="20005"/>
                    </a:ext>
                  </a:extLst>
                </a:gridCol>
                <a:gridCol w="1045029">
                  <a:extLst>
                    <a:ext uri="{9D8B030D-6E8A-4147-A177-3AD203B41FA5}">
                      <a16:colId xmlns:a16="http://schemas.microsoft.com/office/drawing/2014/main" val="20006"/>
                    </a:ext>
                  </a:extLst>
                </a:gridCol>
              </a:tblGrid>
              <a:tr h="821419">
                <a:tc>
                  <a:txBody>
                    <a:bodyPr/>
                    <a:lstStyle/>
                    <a:p>
                      <a:pPr algn="l">
                        <a:lnSpc>
                          <a:spcPts val="1960"/>
                        </a:lnSpc>
                        <a:defRPr/>
                      </a:pPr>
                      <a:r>
                        <a:rPr lang="en-US" sz="1400">
                          <a:solidFill>
                            <a:srgbClr val="FFFFFF"/>
                          </a:solidFill>
                          <a:latin typeface="Source Sans Pro"/>
                        </a:rPr>
                        <a:t>Keyword</a:t>
                      </a:r>
                      <a:endParaRPr lang="en-US" sz="1100"/>
                    </a:p>
                  </a:txBody>
                  <a:tcPr marL="114300" marR="114300" marT="114300" marB="1143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960"/>
                        </a:lnSpc>
                        <a:defRPr/>
                      </a:pPr>
                      <a:r>
                        <a:rPr lang="en-US" sz="1400">
                          <a:solidFill>
                            <a:srgbClr val="FFFFFF"/>
                          </a:solidFill>
                          <a:latin typeface="Source Sans Pro"/>
                        </a:rPr>
                        <a:t>Difficulty</a:t>
                      </a:r>
                      <a:endParaRPr lang="en-US" sz="1100"/>
                    </a:p>
                  </a:txBody>
                  <a:tcPr marL="114300" marR="114300" marT="114300" marB="1143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960"/>
                        </a:lnSpc>
                        <a:defRPr/>
                      </a:pPr>
                      <a:r>
                        <a:rPr lang="en-US" sz="1400">
                          <a:solidFill>
                            <a:srgbClr val="FFFFFF"/>
                          </a:solidFill>
                          <a:latin typeface="Source Sans Pro"/>
                        </a:rPr>
                        <a:t>Search vol.</a:t>
                      </a:r>
                      <a:endParaRPr lang="en-US" sz="1100"/>
                    </a:p>
                  </a:txBody>
                  <a:tcPr marL="114300" marR="114300" marT="114300" marB="1143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960"/>
                        </a:lnSpc>
                        <a:defRPr/>
                      </a:pPr>
                      <a:r>
                        <a:rPr lang="en-US" sz="1400">
                          <a:solidFill>
                            <a:srgbClr val="FFFFFF"/>
                          </a:solidFill>
                          <a:latin typeface="Source Sans Pro"/>
                        </a:rPr>
                        <a:t>Search intent</a:t>
                      </a:r>
                      <a:endParaRPr lang="en-US" sz="1100"/>
                    </a:p>
                  </a:txBody>
                  <a:tcPr marL="114300" marR="114300" marT="114300" marB="1143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960"/>
                        </a:lnSpc>
                        <a:defRPr/>
                      </a:pPr>
                      <a:r>
                        <a:rPr lang="en-US" sz="1400">
                          <a:solidFill>
                            <a:srgbClr val="FFFFFF"/>
                          </a:solidFill>
                          <a:latin typeface="Source Sans Pro"/>
                        </a:rPr>
                        <a:t>SERP features</a:t>
                      </a:r>
                      <a:endParaRPr lang="en-US" sz="1100"/>
                    </a:p>
                  </a:txBody>
                  <a:tcPr marL="114300" marR="114300" marT="114300" marB="1143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960"/>
                        </a:lnSpc>
                        <a:defRPr/>
                      </a:pPr>
                      <a:r>
                        <a:rPr lang="en-US" sz="1400">
                          <a:solidFill>
                            <a:srgbClr val="FFFFFF"/>
                          </a:solidFill>
                          <a:latin typeface="Source Sans Pro"/>
                        </a:rPr>
                        <a:t>CPC</a:t>
                      </a:r>
                      <a:endParaRPr lang="en-US" sz="1100"/>
                    </a:p>
                  </a:txBody>
                  <a:tcPr marL="114300" marR="114300" marT="114300" marB="1143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960"/>
                        </a:lnSpc>
                        <a:defRPr/>
                      </a:pPr>
                      <a:r>
                        <a:rPr lang="en-US" sz="1400">
                          <a:solidFill>
                            <a:srgbClr val="FFFFFF"/>
                          </a:solidFill>
                          <a:latin typeface="Source Sans Pro"/>
                        </a:rPr>
                        <a:t>Competition</a:t>
                      </a:r>
                      <a:endParaRPr lang="en-US" sz="1100"/>
                    </a:p>
                  </a:txBody>
                  <a:tcPr marL="114300" marR="114300" marT="114300" marB="1143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270334">
                <a:tc>
                  <a:txBody>
                    <a:bodyPr/>
                    <a:lstStyle/>
                    <a:p>
                      <a:pPr algn="l">
                        <a:lnSpc>
                          <a:spcPts val="1960"/>
                        </a:lnSpc>
                        <a:defRPr/>
                      </a:pPr>
                      <a:r>
                        <a:rPr lang="en-US" sz="1400">
                          <a:solidFill>
                            <a:srgbClr val="FFFFFF"/>
                          </a:solidFill>
                          <a:latin typeface="Source Sans Pro"/>
                        </a:rPr>
                        <a:t>best reads</a:t>
                      </a:r>
                      <a:endParaRPr lang="en-US" sz="1100"/>
                    </a:p>
                  </a:txBody>
                  <a:tcPr marL="114300" marR="114300" marT="114300" marB="1143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960"/>
                        </a:lnSpc>
                        <a:defRPr/>
                      </a:pPr>
                      <a:r>
                        <a:rPr lang="en-US" sz="1400">
                          <a:solidFill>
                            <a:srgbClr val="FFFFFF"/>
                          </a:solidFill>
                          <a:latin typeface="Source Sans Pro"/>
                        </a:rPr>
                        <a:t>43</a:t>
                      </a:r>
                      <a:endParaRPr lang="en-US" sz="1100"/>
                    </a:p>
                  </a:txBody>
                  <a:tcPr marL="114300" marR="114300" marT="114300" marB="1143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960"/>
                        </a:lnSpc>
                        <a:defRPr/>
                      </a:pPr>
                      <a:r>
                        <a:rPr lang="en-US" sz="1400">
                          <a:solidFill>
                            <a:srgbClr val="FFFFFF"/>
                          </a:solidFill>
                          <a:latin typeface="Source Sans Pro"/>
                        </a:rPr>
                        <a:t>390</a:t>
                      </a:r>
                      <a:endParaRPr lang="en-US" sz="1100"/>
                    </a:p>
                  </a:txBody>
                  <a:tcPr marL="114300" marR="114300" marT="114300" marB="1143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960"/>
                        </a:lnSpc>
                        <a:defRPr/>
                      </a:pPr>
                      <a:r>
                        <a:rPr lang="en-US" sz="1400">
                          <a:solidFill>
                            <a:srgbClr val="FFFFFF"/>
                          </a:solidFill>
                          <a:latin typeface="Source Sans Pro"/>
                        </a:rPr>
                        <a:t>I</a:t>
                      </a:r>
                      <a:endParaRPr lang="en-US" sz="1100"/>
                    </a:p>
                  </a:txBody>
                  <a:tcPr marL="114300" marR="114300" marT="114300" marB="1143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960"/>
                        </a:lnSpc>
                        <a:defRPr/>
                      </a:pPr>
                      <a:r>
                        <a:rPr lang="en-US" sz="1400">
                          <a:solidFill>
                            <a:srgbClr val="FFFFFF"/>
                          </a:solidFill>
                          <a:latin typeface="Source Sans Pro"/>
                        </a:rPr>
                        <a:t>Featured Snippets, Reviews, Video</a:t>
                      </a:r>
                      <a:endParaRPr lang="en-US" sz="1100"/>
                    </a:p>
                  </a:txBody>
                  <a:tcPr marL="114300" marR="114300" marT="114300" marB="1143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960"/>
                        </a:lnSpc>
                        <a:defRPr/>
                      </a:pPr>
                      <a:r>
                        <a:rPr lang="en-US" sz="1400">
                          <a:solidFill>
                            <a:srgbClr val="FFFFFF"/>
                          </a:solidFill>
                          <a:latin typeface="Source Sans Pro"/>
                        </a:rPr>
                        <a:t>0,43</a:t>
                      </a:r>
                      <a:endParaRPr lang="en-US" sz="1100"/>
                    </a:p>
                  </a:txBody>
                  <a:tcPr marL="114300" marR="114300" marT="114300" marB="1143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960"/>
                        </a:lnSpc>
                        <a:defRPr/>
                      </a:pPr>
                      <a:r>
                        <a:rPr lang="en-US" sz="1400">
                          <a:solidFill>
                            <a:srgbClr val="FFFFFF"/>
                          </a:solidFill>
                          <a:latin typeface="Source Sans Pro"/>
                        </a:rPr>
                        <a:t>1</a:t>
                      </a:r>
                      <a:endParaRPr lang="en-US" sz="1100"/>
                    </a:p>
                  </a:txBody>
                  <a:tcPr marL="114300" marR="114300" marT="114300" marB="1143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270334">
                <a:tc>
                  <a:txBody>
                    <a:bodyPr/>
                    <a:lstStyle/>
                    <a:p>
                      <a:pPr algn="l">
                        <a:lnSpc>
                          <a:spcPts val="1960"/>
                        </a:lnSpc>
                        <a:defRPr/>
                      </a:pPr>
                      <a:r>
                        <a:rPr lang="en-US" sz="1400">
                          <a:solidFill>
                            <a:srgbClr val="FFFFFF"/>
                          </a:solidFill>
                          <a:latin typeface="Source Sans Pro"/>
                        </a:rPr>
                        <a:t>what are the best books to read</a:t>
                      </a:r>
                      <a:endParaRPr lang="en-US" sz="1100"/>
                    </a:p>
                  </a:txBody>
                  <a:tcPr marL="114300" marR="114300" marT="114300" marB="1143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960"/>
                        </a:lnSpc>
                        <a:defRPr/>
                      </a:pPr>
                      <a:r>
                        <a:rPr lang="en-US" sz="1400">
                          <a:solidFill>
                            <a:srgbClr val="FFFFFF"/>
                          </a:solidFill>
                          <a:latin typeface="Source Sans Pro"/>
                        </a:rPr>
                        <a:t>43</a:t>
                      </a:r>
                      <a:endParaRPr lang="en-US" sz="1100"/>
                    </a:p>
                  </a:txBody>
                  <a:tcPr marL="114300" marR="114300" marT="114300" marB="1143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960"/>
                        </a:lnSpc>
                        <a:defRPr/>
                      </a:pPr>
                      <a:r>
                        <a:rPr lang="en-US" sz="1400">
                          <a:solidFill>
                            <a:srgbClr val="FFFFFF"/>
                          </a:solidFill>
                          <a:latin typeface="Source Sans Pro"/>
                        </a:rPr>
                        <a:t>110</a:t>
                      </a:r>
                      <a:endParaRPr lang="en-US" sz="1100"/>
                    </a:p>
                  </a:txBody>
                  <a:tcPr marL="114300" marR="114300" marT="114300" marB="1143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960"/>
                        </a:lnSpc>
                        <a:defRPr/>
                      </a:pPr>
                      <a:r>
                        <a:rPr lang="en-US" sz="1400">
                          <a:solidFill>
                            <a:srgbClr val="FFFFFF"/>
                          </a:solidFill>
                          <a:latin typeface="Source Sans Pro"/>
                        </a:rPr>
                        <a:t>I</a:t>
                      </a:r>
                      <a:endParaRPr lang="en-US" sz="1100"/>
                    </a:p>
                  </a:txBody>
                  <a:tcPr marL="114300" marR="114300" marT="114300" marB="1143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960"/>
                        </a:lnSpc>
                        <a:defRPr/>
                      </a:pPr>
                      <a:r>
                        <a:rPr lang="en-US" sz="1400">
                          <a:solidFill>
                            <a:srgbClr val="FFFFFF"/>
                          </a:solidFill>
                          <a:latin typeface="Source Sans Pro"/>
                        </a:rPr>
                        <a:t>Video, People also ask</a:t>
                      </a:r>
                      <a:endParaRPr lang="en-US" sz="1100"/>
                    </a:p>
                  </a:txBody>
                  <a:tcPr marL="114300" marR="114300" marT="114300" marB="1143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960"/>
                        </a:lnSpc>
                        <a:defRPr/>
                      </a:pPr>
                      <a:r>
                        <a:rPr lang="en-US" sz="1400">
                          <a:solidFill>
                            <a:srgbClr val="FFFFFF"/>
                          </a:solidFill>
                          <a:latin typeface="Source Sans Pro"/>
                        </a:rPr>
                        <a:t>0,27</a:t>
                      </a:r>
                      <a:endParaRPr lang="en-US" sz="1100"/>
                    </a:p>
                  </a:txBody>
                  <a:tcPr marL="114300" marR="114300" marT="114300" marB="1143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960"/>
                        </a:lnSpc>
                        <a:defRPr/>
                      </a:pPr>
                      <a:r>
                        <a:rPr lang="en-US" sz="1400">
                          <a:solidFill>
                            <a:srgbClr val="FFFFFF"/>
                          </a:solidFill>
                          <a:latin typeface="Source Sans Pro"/>
                        </a:rPr>
                        <a:t>0,99</a:t>
                      </a:r>
                      <a:endParaRPr lang="en-US" sz="1100"/>
                    </a:p>
                  </a:txBody>
                  <a:tcPr marL="114300" marR="114300" marT="114300" marB="1143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2263678">
                <a:tc>
                  <a:txBody>
                    <a:bodyPr/>
                    <a:lstStyle/>
                    <a:p>
                      <a:pPr algn="l">
                        <a:lnSpc>
                          <a:spcPts val="1960"/>
                        </a:lnSpc>
                        <a:defRPr/>
                      </a:pPr>
                      <a:r>
                        <a:rPr lang="en-US" sz="1400">
                          <a:solidFill>
                            <a:srgbClr val="FFFFFF"/>
                          </a:solidFill>
                          <a:latin typeface="Source Sans Pro"/>
                        </a:rPr>
                        <a:t>what is the best book to read</a:t>
                      </a:r>
                      <a:endParaRPr lang="en-US" sz="1100"/>
                    </a:p>
                  </a:txBody>
                  <a:tcPr marL="114300" marR="114300" marT="114300" marB="1143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960"/>
                        </a:lnSpc>
                        <a:defRPr/>
                      </a:pPr>
                      <a:r>
                        <a:rPr lang="en-US" sz="1400">
                          <a:solidFill>
                            <a:srgbClr val="FFFFFF"/>
                          </a:solidFill>
                          <a:latin typeface="Source Sans Pro"/>
                        </a:rPr>
                        <a:t>41</a:t>
                      </a:r>
                      <a:endParaRPr lang="en-US" sz="1100"/>
                    </a:p>
                  </a:txBody>
                  <a:tcPr marL="114300" marR="114300" marT="114300" marB="1143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960"/>
                        </a:lnSpc>
                        <a:defRPr/>
                      </a:pPr>
                      <a:r>
                        <a:rPr lang="en-US" sz="1400">
                          <a:solidFill>
                            <a:srgbClr val="FFFFFF"/>
                          </a:solidFill>
                          <a:latin typeface="Source Sans Pro"/>
                        </a:rPr>
                        <a:t>110</a:t>
                      </a:r>
                      <a:endParaRPr lang="en-US" sz="1100"/>
                    </a:p>
                  </a:txBody>
                  <a:tcPr marL="114300" marR="114300" marT="114300" marB="1143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960"/>
                        </a:lnSpc>
                        <a:defRPr/>
                      </a:pPr>
                      <a:r>
                        <a:rPr lang="en-US" sz="1400">
                          <a:solidFill>
                            <a:srgbClr val="FFFFFF"/>
                          </a:solidFill>
                          <a:latin typeface="Source Sans Pro"/>
                        </a:rPr>
                        <a:t>C</a:t>
                      </a:r>
                      <a:endParaRPr lang="en-US" sz="1100"/>
                    </a:p>
                  </a:txBody>
                  <a:tcPr marL="114300" marR="114300" marT="114300" marB="1143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960"/>
                        </a:lnSpc>
                        <a:defRPr/>
                      </a:pPr>
                      <a:r>
                        <a:rPr lang="en-US" sz="1400">
                          <a:solidFill>
                            <a:srgbClr val="FFFFFF"/>
                          </a:solidFill>
                          <a:latin typeface="Source Sans Pro"/>
                        </a:rPr>
                        <a:t>Featured Snippets, Reviews, Video, People also ask, Shopping Results</a:t>
                      </a:r>
                      <a:endParaRPr lang="en-US" sz="1100"/>
                    </a:p>
                  </a:txBody>
                  <a:tcPr marL="114300" marR="114300" marT="114300" marB="1143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960"/>
                        </a:lnSpc>
                        <a:defRPr/>
                      </a:pPr>
                      <a:r>
                        <a:rPr lang="en-US" sz="1400">
                          <a:solidFill>
                            <a:srgbClr val="FFFFFF"/>
                          </a:solidFill>
                          <a:latin typeface="Source Sans Pro"/>
                        </a:rPr>
                        <a:t>0,27</a:t>
                      </a:r>
                      <a:endParaRPr lang="en-US" sz="1100"/>
                    </a:p>
                  </a:txBody>
                  <a:tcPr marL="114300" marR="114300" marT="114300" marB="1143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960"/>
                        </a:lnSpc>
                        <a:defRPr/>
                      </a:pPr>
                      <a:r>
                        <a:rPr lang="en-US" sz="1400">
                          <a:solidFill>
                            <a:srgbClr val="FFFFFF"/>
                          </a:solidFill>
                          <a:latin typeface="Source Sans Pro"/>
                        </a:rPr>
                        <a:t>0,99</a:t>
                      </a:r>
                      <a:endParaRPr lang="en-US" sz="1100"/>
                    </a:p>
                  </a:txBody>
                  <a:tcPr marL="114300" marR="114300" marT="114300" marB="1143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1270334">
                <a:tc>
                  <a:txBody>
                    <a:bodyPr/>
                    <a:lstStyle/>
                    <a:p>
                      <a:pPr algn="l">
                        <a:lnSpc>
                          <a:spcPts val="1960"/>
                        </a:lnSpc>
                        <a:defRPr/>
                      </a:pPr>
                      <a:r>
                        <a:rPr lang="en-US" sz="1400">
                          <a:solidFill>
                            <a:srgbClr val="FFFFFF"/>
                          </a:solidFill>
                          <a:latin typeface="Source Sans Pro"/>
                        </a:rPr>
                        <a:t>what is the best books to read</a:t>
                      </a:r>
                      <a:endParaRPr lang="en-US" sz="1100"/>
                    </a:p>
                  </a:txBody>
                  <a:tcPr marL="114300" marR="114300" marT="114300" marB="1143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960"/>
                        </a:lnSpc>
                        <a:defRPr/>
                      </a:pPr>
                      <a:r>
                        <a:rPr lang="en-US" sz="1400">
                          <a:solidFill>
                            <a:srgbClr val="FFFFFF"/>
                          </a:solidFill>
                          <a:latin typeface="Source Sans Pro"/>
                        </a:rPr>
                        <a:t>42</a:t>
                      </a:r>
                      <a:endParaRPr lang="en-US" sz="1100"/>
                    </a:p>
                  </a:txBody>
                  <a:tcPr marL="114300" marR="114300" marT="114300" marB="1143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960"/>
                        </a:lnSpc>
                        <a:defRPr/>
                      </a:pPr>
                      <a:r>
                        <a:rPr lang="en-US" sz="1400">
                          <a:solidFill>
                            <a:srgbClr val="FFFFFF"/>
                          </a:solidFill>
                          <a:latin typeface="Source Sans Pro"/>
                        </a:rPr>
                        <a:t>110</a:t>
                      </a:r>
                      <a:endParaRPr lang="en-US" sz="1100"/>
                    </a:p>
                  </a:txBody>
                  <a:tcPr marL="114300" marR="114300" marT="114300" marB="1143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960"/>
                        </a:lnSpc>
                        <a:defRPr/>
                      </a:pPr>
                      <a:r>
                        <a:rPr lang="en-US" sz="1400">
                          <a:solidFill>
                            <a:srgbClr val="FFFFFF"/>
                          </a:solidFill>
                          <a:latin typeface="Source Sans Pro"/>
                        </a:rPr>
                        <a:t>I</a:t>
                      </a:r>
                      <a:endParaRPr lang="en-US" sz="1100"/>
                    </a:p>
                  </a:txBody>
                  <a:tcPr marL="114300" marR="114300" marT="114300" marB="1143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960"/>
                        </a:lnSpc>
                        <a:defRPr/>
                      </a:pPr>
                      <a:r>
                        <a:rPr lang="en-US" sz="1400">
                          <a:solidFill>
                            <a:srgbClr val="FFFFFF"/>
                          </a:solidFill>
                          <a:latin typeface="Source Sans Pro"/>
                        </a:rPr>
                        <a:t>Video, People also ask, Images</a:t>
                      </a:r>
                      <a:endParaRPr lang="en-US" sz="1100"/>
                    </a:p>
                  </a:txBody>
                  <a:tcPr marL="114300" marR="114300" marT="114300" marB="1143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960"/>
                        </a:lnSpc>
                        <a:defRPr/>
                      </a:pPr>
                      <a:r>
                        <a:rPr lang="en-US" sz="1400">
                          <a:solidFill>
                            <a:srgbClr val="FFFFFF"/>
                          </a:solidFill>
                          <a:latin typeface="Source Sans Pro"/>
                        </a:rPr>
                        <a:t>0,27</a:t>
                      </a:r>
                      <a:endParaRPr lang="en-US" sz="1100"/>
                    </a:p>
                  </a:txBody>
                  <a:tcPr marL="114300" marR="114300" marT="114300" marB="1143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1960"/>
                        </a:lnSpc>
                        <a:defRPr/>
                      </a:pPr>
                      <a:r>
                        <a:rPr lang="en-US" sz="1400">
                          <a:solidFill>
                            <a:srgbClr val="FFFFFF"/>
                          </a:solidFill>
                          <a:latin typeface="Source Sans Pro"/>
                        </a:rPr>
                        <a:t>0,99</a:t>
                      </a:r>
                      <a:endParaRPr lang="en-US" sz="1100"/>
                    </a:p>
                  </a:txBody>
                  <a:tcPr marL="114300" marR="114300" marT="114300" marB="1143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5" name="Freeform 5"/>
          <p:cNvSpPr/>
          <p:nvPr/>
        </p:nvSpPr>
        <p:spPr>
          <a:xfrm>
            <a:off x="9598238" y="3794269"/>
            <a:ext cx="7838453" cy="5464031"/>
          </a:xfrm>
          <a:custGeom>
            <a:avLst/>
            <a:gdLst/>
            <a:ahLst/>
            <a:cxnLst/>
            <a:rect l="l" t="t" r="r" b="b"/>
            <a:pathLst>
              <a:path w="7838453" h="5464031">
                <a:moveTo>
                  <a:pt x="0" y="0"/>
                </a:moveTo>
                <a:lnTo>
                  <a:pt x="7838453" y="0"/>
                </a:lnTo>
                <a:lnTo>
                  <a:pt x="7838453" y="5464031"/>
                </a:lnTo>
                <a:lnTo>
                  <a:pt x="0" y="5464031"/>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2030798" y="1162211"/>
            <a:ext cx="14157630" cy="1313179"/>
          </a:xfrm>
          <a:prstGeom prst="rect">
            <a:avLst/>
          </a:prstGeom>
        </p:spPr>
        <p:txBody>
          <a:bodyPr lIns="0" tIns="0" rIns="0" bIns="0" rtlCol="0" anchor="t">
            <a:spAutoFit/>
          </a:bodyPr>
          <a:lstStyle/>
          <a:p>
            <a:pPr algn="ctr">
              <a:lnSpc>
                <a:spcPts val="5320"/>
              </a:lnSpc>
            </a:pPr>
            <a:r>
              <a:rPr lang="en-US" sz="3800">
                <a:solidFill>
                  <a:srgbClr val="FFFFFF"/>
                </a:solidFill>
                <a:latin typeface="Montserrat Bold"/>
              </a:rPr>
              <a:t>KEYWORDS REFERENCE </a:t>
            </a:r>
          </a:p>
          <a:p>
            <a:pPr algn="ctr">
              <a:lnSpc>
                <a:spcPts val="5320"/>
              </a:lnSpc>
              <a:spcBef>
                <a:spcPct val="0"/>
              </a:spcBef>
            </a:pPr>
            <a:r>
              <a:rPr lang="en-US" sz="3800">
                <a:solidFill>
                  <a:srgbClr val="FFFFFF"/>
                </a:solidFill>
                <a:latin typeface="Montserrat Bold"/>
              </a:rPr>
              <a:t>TO BRAND NAME</a:t>
            </a:r>
          </a:p>
        </p:txBody>
      </p:sp>
      <p:sp>
        <p:nvSpPr>
          <p:cNvPr id="7" name="TextBox 7"/>
          <p:cNvSpPr txBox="1"/>
          <p:nvPr/>
        </p:nvSpPr>
        <p:spPr>
          <a:xfrm>
            <a:off x="11649903" y="1383571"/>
            <a:ext cx="4033446" cy="956183"/>
          </a:xfrm>
          <a:prstGeom prst="rect">
            <a:avLst/>
          </a:prstGeom>
        </p:spPr>
        <p:txBody>
          <a:bodyPr lIns="0" tIns="0" rIns="0" bIns="0" rtlCol="0" anchor="t">
            <a:spAutoFit/>
          </a:bodyPr>
          <a:lstStyle/>
          <a:p>
            <a:pPr algn="ctr">
              <a:lnSpc>
                <a:spcPts val="4408"/>
              </a:lnSpc>
            </a:pPr>
            <a:r>
              <a:rPr lang="en-US" sz="3800">
                <a:solidFill>
                  <a:srgbClr val="FFFFFF"/>
                </a:solidFill>
                <a:latin typeface="Source Sans Pro Bold"/>
              </a:rPr>
              <a:t>Organic Results</a:t>
            </a:r>
          </a:p>
          <a:p>
            <a:pPr algn="ctr">
              <a:lnSpc>
                <a:spcPts val="1624"/>
              </a:lnSpc>
            </a:pPr>
            <a:endParaRPr lang="en-US" sz="3800">
              <a:solidFill>
                <a:srgbClr val="FFFFFF"/>
              </a:solidFill>
              <a:latin typeface="Source Sans Pro Bold"/>
            </a:endParaRPr>
          </a:p>
          <a:p>
            <a:pPr algn="ctr">
              <a:lnSpc>
                <a:spcPts val="1624"/>
              </a:lnSpc>
              <a:spcBef>
                <a:spcPct val="0"/>
              </a:spcBef>
            </a:pPr>
            <a:endParaRPr lang="en-US" sz="3800">
              <a:solidFill>
                <a:srgbClr val="FFFFFF"/>
              </a:solidFill>
              <a:latin typeface="Source Sans Pro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1" b="-111"/>
            </a:stretch>
          </a:blipFill>
        </p:spPr>
        <p:txBody>
          <a:bodyPr/>
          <a:lstStyle/>
          <a:p>
            <a:endParaRPr lang="en-US"/>
          </a:p>
        </p:txBody>
      </p:sp>
      <p:grpSp>
        <p:nvGrpSpPr>
          <p:cNvPr id="3" name="Group 3"/>
          <p:cNvGrpSpPr/>
          <p:nvPr/>
        </p:nvGrpSpPr>
        <p:grpSpPr>
          <a:xfrm rot="5400000">
            <a:off x="-1287" y="1287"/>
            <a:ext cx="1608548" cy="1605974"/>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FFFF">
                <a:alpha val="29804"/>
              </a:srgbClr>
            </a:solidFill>
          </p:spPr>
          <p:txBody>
            <a:bodyPr/>
            <a:lstStyle/>
            <a:p>
              <a:endParaRPr lang="en-US"/>
            </a:p>
          </p:txBody>
        </p:sp>
      </p:grpSp>
      <p:sp>
        <p:nvSpPr>
          <p:cNvPr id="5" name="Freeform 5"/>
          <p:cNvSpPr/>
          <p:nvPr/>
        </p:nvSpPr>
        <p:spPr>
          <a:xfrm>
            <a:off x="2508181" y="1578722"/>
            <a:ext cx="13229393" cy="7327287"/>
          </a:xfrm>
          <a:custGeom>
            <a:avLst/>
            <a:gdLst/>
            <a:ahLst/>
            <a:cxnLst/>
            <a:rect l="l" t="t" r="r" b="b"/>
            <a:pathLst>
              <a:path w="13229393" h="7327287">
                <a:moveTo>
                  <a:pt x="0" y="0"/>
                </a:moveTo>
                <a:lnTo>
                  <a:pt x="13229394" y="0"/>
                </a:lnTo>
                <a:lnTo>
                  <a:pt x="13229394" y="7327287"/>
                </a:lnTo>
                <a:lnTo>
                  <a:pt x="0" y="7327287"/>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287" y="1287"/>
            <a:ext cx="1608548" cy="160597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66BF7"/>
            </a:solidFill>
          </p:spPr>
          <p:txBody>
            <a:bodyPr/>
            <a:lstStyle/>
            <a:p>
              <a:endParaRPr lang="en-US"/>
            </a:p>
          </p:txBody>
        </p:sp>
      </p:grpSp>
      <p:grpSp>
        <p:nvGrpSpPr>
          <p:cNvPr id="4" name="Group 4"/>
          <p:cNvGrpSpPr/>
          <p:nvPr/>
        </p:nvGrpSpPr>
        <p:grpSpPr>
          <a:xfrm>
            <a:off x="12507121" y="0"/>
            <a:ext cx="5780879" cy="10287000"/>
            <a:chOff x="0" y="0"/>
            <a:chExt cx="2108880" cy="3752725"/>
          </a:xfrm>
        </p:grpSpPr>
        <p:sp>
          <p:nvSpPr>
            <p:cNvPr id="5" name="Freeform 5"/>
            <p:cNvSpPr/>
            <p:nvPr/>
          </p:nvSpPr>
          <p:spPr>
            <a:xfrm>
              <a:off x="0" y="0"/>
              <a:ext cx="2108880" cy="3752726"/>
            </a:xfrm>
            <a:custGeom>
              <a:avLst/>
              <a:gdLst/>
              <a:ahLst/>
              <a:cxnLst/>
              <a:rect l="l" t="t" r="r" b="b"/>
              <a:pathLst>
                <a:path w="2108880" h="3752726">
                  <a:moveTo>
                    <a:pt x="0" y="0"/>
                  </a:moveTo>
                  <a:lnTo>
                    <a:pt x="2108880" y="0"/>
                  </a:lnTo>
                  <a:lnTo>
                    <a:pt x="2108880" y="3752726"/>
                  </a:lnTo>
                  <a:lnTo>
                    <a:pt x="0" y="3752726"/>
                  </a:lnTo>
                  <a:close/>
                </a:path>
              </a:pathLst>
            </a:custGeom>
            <a:solidFill>
              <a:srgbClr val="242424"/>
            </a:solidFill>
          </p:spPr>
          <p:txBody>
            <a:bodyPr/>
            <a:lstStyle/>
            <a:p>
              <a:endParaRPr lang="en-US"/>
            </a:p>
          </p:txBody>
        </p:sp>
      </p:grpSp>
      <p:grpSp>
        <p:nvGrpSpPr>
          <p:cNvPr id="6" name="Group 6"/>
          <p:cNvGrpSpPr/>
          <p:nvPr/>
        </p:nvGrpSpPr>
        <p:grpSpPr>
          <a:xfrm>
            <a:off x="8294944" y="1209364"/>
            <a:ext cx="8660242" cy="3692645"/>
            <a:chOff x="0" y="0"/>
            <a:chExt cx="11546990" cy="4923527"/>
          </a:xfrm>
        </p:grpSpPr>
        <p:pic>
          <p:nvPicPr>
            <p:cNvPr id="7" name="Picture 7"/>
            <p:cNvPicPr>
              <a:picLocks noChangeAspect="1"/>
            </p:cNvPicPr>
            <p:nvPr/>
          </p:nvPicPr>
          <p:blipFill>
            <a:blip r:embed="rId2"/>
            <a:srcRect t="12542" b="12542"/>
            <a:stretch>
              <a:fillRect/>
            </a:stretch>
          </p:blipFill>
          <p:spPr>
            <a:xfrm>
              <a:off x="0" y="0"/>
              <a:ext cx="11546990" cy="4923527"/>
            </a:xfrm>
            <a:prstGeom prst="rect">
              <a:avLst/>
            </a:prstGeom>
          </p:spPr>
        </p:pic>
      </p:grpSp>
      <p:sp>
        <p:nvSpPr>
          <p:cNvPr id="8" name="Freeform 8"/>
          <p:cNvSpPr/>
          <p:nvPr/>
        </p:nvSpPr>
        <p:spPr>
          <a:xfrm>
            <a:off x="10267225" y="5668597"/>
            <a:ext cx="6992075" cy="4370047"/>
          </a:xfrm>
          <a:custGeom>
            <a:avLst/>
            <a:gdLst/>
            <a:ahLst/>
            <a:cxnLst/>
            <a:rect l="l" t="t" r="r" b="b"/>
            <a:pathLst>
              <a:path w="6992075" h="4370047">
                <a:moveTo>
                  <a:pt x="0" y="0"/>
                </a:moveTo>
                <a:lnTo>
                  <a:pt x="6992075" y="0"/>
                </a:lnTo>
                <a:lnTo>
                  <a:pt x="6992075" y="4370047"/>
                </a:lnTo>
                <a:lnTo>
                  <a:pt x="0" y="4370047"/>
                </a:lnTo>
                <a:lnTo>
                  <a:pt x="0" y="0"/>
                </a:lnTo>
                <a:close/>
              </a:path>
            </a:pathLst>
          </a:custGeom>
          <a:blipFill>
            <a:blip r:embed="rId3"/>
            <a:stretch>
              <a:fillRect/>
            </a:stretch>
          </a:blipFill>
        </p:spPr>
        <p:txBody>
          <a:bodyPr/>
          <a:lstStyle/>
          <a:p>
            <a:endParaRPr lang="en-US"/>
          </a:p>
        </p:txBody>
      </p:sp>
      <p:graphicFrame>
        <p:nvGraphicFramePr>
          <p:cNvPr id="9" name="Table 9"/>
          <p:cNvGraphicFramePr>
            <a:graphicFrameLocks noGrp="1"/>
          </p:cNvGraphicFramePr>
          <p:nvPr/>
        </p:nvGraphicFramePr>
        <p:xfrm>
          <a:off x="1353043" y="5143500"/>
          <a:ext cx="7315200" cy="4114800"/>
        </p:xfrm>
        <a:graphic>
          <a:graphicData uri="http://schemas.openxmlformats.org/drawingml/2006/table">
            <a:tbl>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822960">
                <a:tc>
                  <a:txBody>
                    <a:bodyPr/>
                    <a:lstStyle/>
                    <a:p>
                      <a:pPr algn="l">
                        <a:lnSpc>
                          <a:spcPts val="1960"/>
                        </a:lnSpc>
                        <a:defRPr/>
                      </a:pPr>
                      <a:r>
                        <a:rPr lang="en-US" sz="1400">
                          <a:solidFill>
                            <a:srgbClr val="000000"/>
                          </a:solidFill>
                          <a:latin typeface="Source Sans Pro"/>
                        </a:rPr>
                        <a:t>Campaign Goal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1960"/>
                        </a:lnSpc>
                        <a:defRPr/>
                      </a:pPr>
                      <a:r>
                        <a:rPr lang="en-US" sz="1400">
                          <a:solidFill>
                            <a:srgbClr val="000000"/>
                          </a:solidFill>
                          <a:latin typeface="Source Sans Pro"/>
                        </a:rPr>
                        <a:t>Ad Formats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22960">
                <a:tc>
                  <a:txBody>
                    <a:bodyPr/>
                    <a:lstStyle/>
                    <a:p>
                      <a:pPr algn="l">
                        <a:lnSpc>
                          <a:spcPts val="1960"/>
                        </a:lnSpc>
                        <a:defRPr/>
                      </a:pPr>
                      <a:r>
                        <a:rPr lang="en-US" sz="1400">
                          <a:solidFill>
                            <a:srgbClr val="000000"/>
                          </a:solidFill>
                          <a:latin typeface="Source Sans Pro"/>
                        </a:rPr>
                        <a:t>Brand Awareness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1960"/>
                        </a:lnSpc>
                        <a:defRPr/>
                      </a:pPr>
                      <a:r>
                        <a:rPr lang="en-US" sz="1400">
                          <a:solidFill>
                            <a:srgbClr val="000000"/>
                          </a:solidFill>
                          <a:latin typeface="Source Sans Pro"/>
                        </a:rPr>
                        <a:t>Photo ads, video ads, stories ads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22960">
                <a:tc>
                  <a:txBody>
                    <a:bodyPr/>
                    <a:lstStyle/>
                    <a:p>
                      <a:pPr algn="l">
                        <a:lnSpc>
                          <a:spcPts val="1960"/>
                        </a:lnSpc>
                        <a:defRPr/>
                      </a:pPr>
                      <a:r>
                        <a:rPr lang="en-US" sz="1400">
                          <a:solidFill>
                            <a:srgbClr val="000000"/>
                          </a:solidFill>
                          <a:latin typeface="Source Sans Pro"/>
                        </a:rPr>
                        <a:t>Conversions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1960"/>
                        </a:lnSpc>
                        <a:defRPr/>
                      </a:pPr>
                      <a:r>
                        <a:rPr lang="en-US" sz="1400">
                          <a:solidFill>
                            <a:srgbClr val="000000"/>
                          </a:solidFill>
                          <a:latin typeface="Source Sans Pro"/>
                        </a:rPr>
                        <a:t>Shopping ads, photo ads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22960">
                <a:tc>
                  <a:txBody>
                    <a:bodyPr/>
                    <a:lstStyle/>
                    <a:p>
                      <a:pPr algn="l">
                        <a:lnSpc>
                          <a:spcPts val="1960"/>
                        </a:lnSpc>
                        <a:defRPr/>
                      </a:pPr>
                      <a:r>
                        <a:rPr lang="en-US" sz="1400">
                          <a:solidFill>
                            <a:srgbClr val="000000"/>
                          </a:solidFill>
                          <a:latin typeface="Source Sans Pro"/>
                        </a:rPr>
                        <a:t>Engagement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1960"/>
                        </a:lnSpc>
                        <a:defRPr/>
                      </a:pPr>
                      <a:r>
                        <a:rPr lang="en-US" sz="1400">
                          <a:solidFill>
                            <a:srgbClr val="000000"/>
                          </a:solidFill>
                          <a:latin typeface="Source Sans Pro"/>
                        </a:rPr>
                        <a:t>Carousel ads, interactive stories ads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22960">
                <a:tc>
                  <a:txBody>
                    <a:bodyPr/>
                    <a:lstStyle/>
                    <a:p>
                      <a:pPr algn="l">
                        <a:lnSpc>
                          <a:spcPts val="1960"/>
                        </a:lnSpc>
                        <a:defRPr/>
                      </a:pPr>
                      <a:r>
                        <a:rPr lang="en-US" sz="1400">
                          <a:solidFill>
                            <a:srgbClr val="000000"/>
                          </a:solidFill>
                          <a:latin typeface="Source Sans Pro"/>
                        </a:rPr>
                        <a:t>Retargeting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1960"/>
                        </a:lnSpc>
                        <a:defRPr/>
                      </a:pPr>
                      <a:r>
                        <a:rPr lang="en-US" sz="1400">
                          <a:solidFill>
                            <a:srgbClr val="000000"/>
                          </a:solidFill>
                          <a:latin typeface="Source Sans Pro"/>
                        </a:rPr>
                        <a:t>Dynamic ads, stories ads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0" name="TextBox 10"/>
          <p:cNvSpPr txBox="1"/>
          <p:nvPr/>
        </p:nvSpPr>
        <p:spPr>
          <a:xfrm>
            <a:off x="783562" y="1252195"/>
            <a:ext cx="6788072" cy="726677"/>
          </a:xfrm>
          <a:prstGeom prst="rect">
            <a:avLst/>
          </a:prstGeom>
        </p:spPr>
        <p:txBody>
          <a:bodyPr lIns="0" tIns="0" rIns="0" bIns="0" rtlCol="0" anchor="t">
            <a:spAutoFit/>
          </a:bodyPr>
          <a:lstStyle/>
          <a:p>
            <a:pPr algn="l">
              <a:lnSpc>
                <a:spcPts val="2996"/>
              </a:lnSpc>
              <a:spcBef>
                <a:spcPct val="0"/>
              </a:spcBef>
            </a:pPr>
            <a:r>
              <a:rPr lang="en-US" sz="2140">
                <a:solidFill>
                  <a:srgbClr val="242424"/>
                </a:solidFill>
                <a:latin typeface="Montserrat Bold"/>
              </a:rPr>
              <a:t>INSTAGRAM ADS BUDGET ALLOCATION FOR BESTREADSUK</a:t>
            </a:r>
          </a:p>
        </p:txBody>
      </p:sp>
      <p:sp>
        <p:nvSpPr>
          <p:cNvPr id="11" name="TextBox 11"/>
          <p:cNvSpPr txBox="1"/>
          <p:nvPr/>
        </p:nvSpPr>
        <p:spPr>
          <a:xfrm>
            <a:off x="1028700" y="3219680"/>
            <a:ext cx="7266244" cy="2052447"/>
          </a:xfrm>
          <a:prstGeom prst="rect">
            <a:avLst/>
          </a:prstGeom>
        </p:spPr>
        <p:txBody>
          <a:bodyPr lIns="0" tIns="0" rIns="0" bIns="0" rtlCol="0" anchor="t">
            <a:spAutoFit/>
          </a:bodyPr>
          <a:lstStyle/>
          <a:p>
            <a:pPr algn="l">
              <a:lnSpc>
                <a:spcPts val="3078"/>
              </a:lnSpc>
            </a:pPr>
            <a:r>
              <a:rPr lang="en-US" sz="2700">
                <a:solidFill>
                  <a:srgbClr val="266BF7"/>
                </a:solidFill>
                <a:latin typeface="Montserrat Ultra-Bold"/>
              </a:rPr>
              <a:t>OVERALL BUDGET</a:t>
            </a:r>
          </a:p>
          <a:p>
            <a:pPr marL="582948" lvl="1" indent="-291474" algn="l">
              <a:lnSpc>
                <a:spcPts val="3078"/>
              </a:lnSpc>
              <a:buFont typeface="Arial"/>
              <a:buChar char="•"/>
            </a:pPr>
            <a:r>
              <a:rPr lang="en-US" sz="2700">
                <a:solidFill>
                  <a:srgbClr val="266BF7"/>
                </a:solidFill>
                <a:latin typeface="Montserrat Ultra-Bold"/>
              </a:rPr>
              <a:t>Annual Budget: £10,000 - £15,000</a:t>
            </a:r>
          </a:p>
          <a:p>
            <a:pPr marL="582948" lvl="1" indent="-291474" algn="l">
              <a:lnSpc>
                <a:spcPts val="3078"/>
              </a:lnSpc>
              <a:buFont typeface="Arial"/>
              <a:buChar char="•"/>
            </a:pPr>
            <a:r>
              <a:rPr lang="en-US" sz="2700">
                <a:solidFill>
                  <a:srgbClr val="266BF7"/>
                </a:solidFill>
                <a:latin typeface="Montserrat Ultra-Bold"/>
              </a:rPr>
              <a:t>Monthly Budget: £833 - £1,250</a:t>
            </a:r>
          </a:p>
          <a:p>
            <a:pPr algn="l">
              <a:lnSpc>
                <a:spcPts val="6839"/>
              </a:lnSpc>
            </a:pPr>
            <a:endParaRPr lang="en-US" sz="2700">
              <a:solidFill>
                <a:srgbClr val="266BF7"/>
              </a:solidFill>
              <a:latin typeface="Montserrat Ultra-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42424"/>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287" y="1287"/>
            <a:ext cx="1608548" cy="160597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66BF7"/>
            </a:solidFill>
          </p:spPr>
          <p:txBody>
            <a:bodyPr/>
            <a:lstStyle/>
            <a:p>
              <a:endParaRPr lang="en-US"/>
            </a:p>
          </p:txBody>
        </p:sp>
      </p:grpSp>
      <p:sp>
        <p:nvSpPr>
          <p:cNvPr id="4" name="Freeform 4"/>
          <p:cNvSpPr/>
          <p:nvPr/>
        </p:nvSpPr>
        <p:spPr>
          <a:xfrm>
            <a:off x="425754" y="2448083"/>
            <a:ext cx="8265319" cy="6057460"/>
          </a:xfrm>
          <a:custGeom>
            <a:avLst/>
            <a:gdLst/>
            <a:ahLst/>
            <a:cxnLst/>
            <a:rect l="l" t="t" r="r" b="b"/>
            <a:pathLst>
              <a:path w="8265319" h="6057460">
                <a:moveTo>
                  <a:pt x="0" y="0"/>
                </a:moveTo>
                <a:lnTo>
                  <a:pt x="8265319" y="0"/>
                </a:lnTo>
                <a:lnTo>
                  <a:pt x="8265319" y="6057460"/>
                </a:lnTo>
                <a:lnTo>
                  <a:pt x="0" y="6057460"/>
                </a:lnTo>
                <a:lnTo>
                  <a:pt x="0" y="0"/>
                </a:lnTo>
                <a:close/>
              </a:path>
            </a:pathLst>
          </a:custGeom>
          <a:blipFill>
            <a:blip r:embed="rId2"/>
            <a:stretch>
              <a:fillRect/>
            </a:stretch>
          </a:blipFill>
        </p:spPr>
        <p:txBody>
          <a:bodyPr/>
          <a:lstStyle/>
          <a:p>
            <a:endParaRPr lang="en-US"/>
          </a:p>
        </p:txBody>
      </p:sp>
      <p:sp>
        <p:nvSpPr>
          <p:cNvPr id="5" name="Freeform 5"/>
          <p:cNvSpPr/>
          <p:nvPr/>
        </p:nvSpPr>
        <p:spPr>
          <a:xfrm>
            <a:off x="10734053" y="7296124"/>
            <a:ext cx="5119942" cy="1678669"/>
          </a:xfrm>
          <a:custGeom>
            <a:avLst/>
            <a:gdLst/>
            <a:ahLst/>
            <a:cxnLst/>
            <a:rect l="l" t="t" r="r" b="b"/>
            <a:pathLst>
              <a:path w="5119942" h="1678669">
                <a:moveTo>
                  <a:pt x="0" y="0"/>
                </a:moveTo>
                <a:lnTo>
                  <a:pt x="5119942" y="0"/>
                </a:lnTo>
                <a:lnTo>
                  <a:pt x="5119942" y="1678669"/>
                </a:lnTo>
                <a:lnTo>
                  <a:pt x="0" y="1678669"/>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9896420" y="1876583"/>
            <a:ext cx="6795209" cy="1028700"/>
          </a:xfrm>
          <a:prstGeom prst="rect">
            <a:avLst/>
          </a:prstGeom>
        </p:spPr>
        <p:txBody>
          <a:bodyPr lIns="0" tIns="0" rIns="0" bIns="0" rtlCol="0" anchor="t">
            <a:spAutoFit/>
          </a:bodyPr>
          <a:lstStyle/>
          <a:p>
            <a:pPr algn="ctr">
              <a:lnSpc>
                <a:spcPts val="8400"/>
              </a:lnSpc>
              <a:spcBef>
                <a:spcPct val="0"/>
              </a:spcBef>
            </a:pPr>
            <a:r>
              <a:rPr lang="en-US" sz="6000">
                <a:solidFill>
                  <a:srgbClr val="FFFFFF"/>
                </a:solidFill>
                <a:latin typeface="Montserrat"/>
              </a:rPr>
              <a:t>AD CREATION</a:t>
            </a:r>
          </a:p>
        </p:txBody>
      </p:sp>
      <p:sp>
        <p:nvSpPr>
          <p:cNvPr id="9" name="TextBox 9"/>
          <p:cNvSpPr txBox="1"/>
          <p:nvPr/>
        </p:nvSpPr>
        <p:spPr>
          <a:xfrm>
            <a:off x="9896420" y="3439737"/>
            <a:ext cx="6491142" cy="3716655"/>
          </a:xfrm>
          <a:prstGeom prst="rect">
            <a:avLst/>
          </a:prstGeom>
        </p:spPr>
        <p:txBody>
          <a:bodyPr lIns="0" tIns="0" rIns="0" bIns="0" rtlCol="0" anchor="t">
            <a:spAutoFit/>
          </a:bodyPr>
          <a:lstStyle/>
          <a:p>
            <a:pPr algn="ctr">
              <a:lnSpc>
                <a:spcPts val="2799"/>
              </a:lnSpc>
            </a:pPr>
            <a:r>
              <a:rPr lang="en-US" sz="1999">
                <a:solidFill>
                  <a:srgbClr val="FFFFFF"/>
                </a:solidFill>
                <a:latin typeface="Source Sans Pro"/>
                <a:ea typeface="Source Sans Pro"/>
              </a:rPr>
              <a:t>📖 Discover Your Next Adventure at BestReadsUK! 📖</a:t>
            </a:r>
          </a:p>
          <a:p>
            <a:pPr algn="ctr">
              <a:lnSpc>
                <a:spcPts val="2799"/>
              </a:lnSpc>
            </a:pPr>
            <a:r>
              <a:rPr lang="en-US" sz="1999">
                <a:solidFill>
                  <a:srgbClr val="FFFFFF"/>
                </a:solidFill>
                <a:latin typeface="Source Sans Pro"/>
              </a:rPr>
              <a:t>Ready to embark on a literary journey? Step into our world of books and uncover captivating stories waiting just for you. Whether you crave thrilling suspense, heartwarming romance, or thought-provoking classics, we have the perfect read to ignite your imagination.</a:t>
            </a:r>
          </a:p>
          <a:p>
            <a:pPr algn="ctr">
              <a:lnSpc>
                <a:spcPts val="2799"/>
              </a:lnSpc>
            </a:pPr>
            <a:r>
              <a:rPr lang="en-US" sz="1999">
                <a:solidFill>
                  <a:srgbClr val="FFFFFF"/>
                </a:solidFill>
                <a:latin typeface="Source Sans Pro"/>
                <a:ea typeface="Source Sans Pro"/>
              </a:rPr>
              <a:t>🎉 Exclusive Offer: Get 15% off your first order! 🎉</a:t>
            </a:r>
          </a:p>
          <a:p>
            <a:pPr algn="ctr">
              <a:lnSpc>
                <a:spcPts val="2799"/>
              </a:lnSpc>
            </a:pPr>
            <a:r>
              <a:rPr lang="en-US" sz="1999">
                <a:solidFill>
                  <a:srgbClr val="FFFFFF"/>
                </a:solidFill>
                <a:latin typeface="Source Sans Pro"/>
              </a:rPr>
              <a:t>Start your reading adventure today. Click the link below to explore our collection!</a:t>
            </a:r>
          </a:p>
          <a:p>
            <a:pPr algn="l">
              <a:lnSpc>
                <a:spcPts val="2239"/>
              </a:lnSpc>
            </a:pPr>
            <a:endParaRPr lang="en-US" sz="1999">
              <a:solidFill>
                <a:srgbClr val="FFFFFF"/>
              </a:solidFill>
              <a:latin typeface="Source Sans Pro"/>
            </a:endParaRPr>
          </a:p>
          <a:p>
            <a:pPr algn="l">
              <a:lnSpc>
                <a:spcPts val="2239"/>
              </a:lnSpc>
              <a:spcBef>
                <a:spcPct val="0"/>
              </a:spcBef>
            </a:pPr>
            <a:endParaRPr lang="en-US" sz="1999">
              <a:solidFill>
                <a:srgbClr val="FFFFFF"/>
              </a:solidFill>
              <a:latin typeface="Source Sans Pr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287" y="1287"/>
            <a:ext cx="1608548" cy="160597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1B776E"/>
            </a:solidFill>
          </p:spPr>
          <p:txBody>
            <a:bodyPr/>
            <a:lstStyle/>
            <a:p>
              <a:endParaRPr lang="en-US"/>
            </a:p>
          </p:txBody>
        </p:sp>
      </p:grpSp>
      <p:sp>
        <p:nvSpPr>
          <p:cNvPr id="4" name="Freeform 4"/>
          <p:cNvSpPr/>
          <p:nvPr/>
        </p:nvSpPr>
        <p:spPr>
          <a:xfrm>
            <a:off x="2769035" y="2964084"/>
            <a:ext cx="12749930" cy="6294216"/>
          </a:xfrm>
          <a:custGeom>
            <a:avLst/>
            <a:gdLst/>
            <a:ahLst/>
            <a:cxnLst/>
            <a:rect l="l" t="t" r="r" b="b"/>
            <a:pathLst>
              <a:path w="12749930" h="6294216">
                <a:moveTo>
                  <a:pt x="0" y="0"/>
                </a:moveTo>
                <a:lnTo>
                  <a:pt x="12749930" y="0"/>
                </a:lnTo>
                <a:lnTo>
                  <a:pt x="12749930" y="6294216"/>
                </a:lnTo>
                <a:lnTo>
                  <a:pt x="0" y="6294216"/>
                </a:lnTo>
                <a:lnTo>
                  <a:pt x="0" y="0"/>
                </a:lnTo>
                <a:close/>
              </a:path>
            </a:pathLst>
          </a:custGeom>
          <a:blipFill>
            <a:blip r:embed="rId2"/>
            <a:stretch>
              <a:fillRect r="-556"/>
            </a:stretch>
          </a:blipFill>
        </p:spPr>
        <p:txBody>
          <a:bodyPr/>
          <a:lstStyle/>
          <a:p>
            <a:endParaRPr lang="en-US"/>
          </a:p>
        </p:txBody>
      </p:sp>
      <p:sp>
        <p:nvSpPr>
          <p:cNvPr id="5" name="TextBox 5"/>
          <p:cNvSpPr txBox="1"/>
          <p:nvPr/>
        </p:nvSpPr>
        <p:spPr>
          <a:xfrm>
            <a:off x="1854331" y="689974"/>
            <a:ext cx="6497213" cy="3162300"/>
          </a:xfrm>
          <a:prstGeom prst="rect">
            <a:avLst/>
          </a:prstGeom>
        </p:spPr>
        <p:txBody>
          <a:bodyPr lIns="0" tIns="0" rIns="0" bIns="0" rtlCol="0" anchor="t">
            <a:spAutoFit/>
          </a:bodyPr>
          <a:lstStyle/>
          <a:p>
            <a:pPr algn="l">
              <a:lnSpc>
                <a:spcPts val="8400"/>
              </a:lnSpc>
            </a:pPr>
            <a:r>
              <a:rPr lang="en-US" sz="6000">
                <a:solidFill>
                  <a:srgbClr val="242424"/>
                </a:solidFill>
                <a:latin typeface="Montserrat Bold"/>
              </a:rPr>
              <a:t>TARGETINGS</a:t>
            </a:r>
          </a:p>
          <a:p>
            <a:pPr algn="l">
              <a:lnSpc>
                <a:spcPts val="8400"/>
              </a:lnSpc>
            </a:pPr>
            <a:endParaRPr lang="en-US" sz="6000">
              <a:solidFill>
                <a:srgbClr val="242424"/>
              </a:solidFill>
              <a:latin typeface="Montserrat Bold"/>
            </a:endParaRPr>
          </a:p>
          <a:p>
            <a:pPr algn="l">
              <a:lnSpc>
                <a:spcPts val="8400"/>
              </a:lnSpc>
              <a:spcBef>
                <a:spcPct val="0"/>
              </a:spcBef>
            </a:pPr>
            <a:endParaRPr lang="en-US" sz="6000">
              <a:solidFill>
                <a:srgbClr val="242424"/>
              </a:solidFill>
              <a:latin typeface="Montserrat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12e50272-9e86-4015-8ea3-619b94df8bc9}" enabled="1" method="Privileged" siteId="{db799653-f5db-4962-b79a-a25ca0da477a}" contentBits="0" removed="0"/>
</clbl:labelList>
</file>

<file path=docProps/app.xml><?xml version="1.0" encoding="utf-8"?>
<Properties xmlns="http://schemas.openxmlformats.org/officeDocument/2006/extended-properties" xmlns:vt="http://schemas.openxmlformats.org/officeDocument/2006/docPropsVTypes">
  <TotalTime>15</TotalTime>
  <Words>1528</Words>
  <Application>Microsoft Macintosh PowerPoint</Application>
  <PresentationFormat>Custom</PresentationFormat>
  <Paragraphs>255</Paragraphs>
  <Slides>20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Montserrat</vt:lpstr>
      <vt:lpstr>Montserrat Bold</vt:lpstr>
      <vt:lpstr>Arial</vt:lpstr>
      <vt:lpstr>Source Sans Pro</vt:lpstr>
      <vt:lpstr>Montserrat Ultra-Bold</vt:lpstr>
      <vt:lpstr>Source Sans Pro Bold</vt:lpstr>
      <vt:lpstr>Calibri</vt:lpstr>
      <vt:lpstr>Aptos Narrow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Social Media Marketing - Platform</vt:lpstr>
      <vt:lpstr>Content Calendar</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E-marketing</dc:title>
  <cp:lastModifiedBy>Murad Mirzakhanli</cp:lastModifiedBy>
  <cp:revision>6</cp:revision>
  <dcterms:created xsi:type="dcterms:W3CDTF">2006-08-16T00:00:00Z</dcterms:created>
  <dcterms:modified xsi:type="dcterms:W3CDTF">2024-06-05T15:51:35Z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Office Theme:10</vt:lpwstr>
  </property>
  <property fmtid="{D5CDD505-2E9C-101B-9397-08002B2CF9AE}" pid="3" name="ClassificationContentMarkingFooterText">
    <vt:lpwstr>Restricted</vt:lpwstr>
  </property>
  <property fmtid="{D5CDD505-2E9C-101B-9397-08002B2CF9AE}" pid="4" name="ClassificationContentMarkingHeaderLocations">
    <vt:lpwstr>Office Theme:9</vt:lpwstr>
  </property>
  <property fmtid="{D5CDD505-2E9C-101B-9397-08002B2CF9AE}" pid="5" name="ClassificationContentMarkingHeaderText">
    <vt:lpwstr>Restricted</vt:lpwstr>
  </property>
</Properties>
</file>